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6" r:id="rId2"/>
    <p:sldId id="310" r:id="rId3"/>
    <p:sldId id="307" r:id="rId4"/>
    <p:sldId id="311" r:id="rId5"/>
    <p:sldId id="364" r:id="rId6"/>
    <p:sldId id="392" r:id="rId7"/>
    <p:sldId id="367" r:id="rId8"/>
    <p:sldId id="369" r:id="rId9"/>
    <p:sldId id="373" r:id="rId10"/>
    <p:sldId id="391" r:id="rId11"/>
    <p:sldId id="376" r:id="rId12"/>
    <p:sldId id="388" r:id="rId13"/>
    <p:sldId id="387" r:id="rId14"/>
    <p:sldId id="378" r:id="rId15"/>
    <p:sldId id="325" r:id="rId16"/>
    <p:sldId id="398" r:id="rId17"/>
    <p:sldId id="399" r:id="rId18"/>
    <p:sldId id="401" r:id="rId19"/>
    <p:sldId id="380" r:id="rId20"/>
    <p:sldId id="400" r:id="rId21"/>
    <p:sldId id="386" r:id="rId22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E78"/>
    <a:srgbClr val="FFDE75"/>
    <a:srgbClr val="FF9900"/>
    <a:srgbClr val="CC99FF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90720" autoAdjust="0"/>
  </p:normalViewPr>
  <p:slideViewPr>
    <p:cSldViewPr>
      <p:cViewPr>
        <p:scale>
          <a:sx n="100" d="100"/>
          <a:sy n="100" d="100"/>
        </p:scale>
        <p:origin x="-19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41;&#1102;&#1076;&#1078;&#1077;&#1090;%202015-2017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965782055020901E-2"/>
          <c:y val="1.4226830801079442E-2"/>
          <c:w val="0.93397248954991741"/>
          <c:h val="0.856088129828841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2592592592592587E-3"/>
                  <c:y val="4.6948356807511738E-3"/>
                </c:manualLayout>
              </c:layout>
              <c:spPr/>
              <c:txPr>
                <a:bodyPr/>
                <a:lstStyle/>
                <a:p>
                  <a:pPr>
                    <a:defRPr sz="1800" b="1" i="0" baseline="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8.6070993180980237E-17"/>
                </c:manualLayout>
              </c:layout>
              <c:spPr/>
              <c:txPr>
                <a:bodyPr/>
                <a:lstStyle/>
                <a:p>
                  <a:pPr>
                    <a:defRPr sz="1800" b="1" i="0" baseline="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736E-2"/>
                  <c:y val="-8.6070993180980237E-17"/>
                </c:manualLayout>
              </c:layout>
              <c:spPr/>
              <c:txPr>
                <a:bodyPr/>
                <a:lstStyle/>
                <a:p>
                  <a:pPr>
                    <a:defRPr sz="1800" b="1" i="0" baseline="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2.3474178403755869E-3"/>
                </c:manualLayout>
              </c:layout>
              <c:spPr/>
              <c:txPr>
                <a:bodyPr/>
                <a:lstStyle/>
                <a:p>
                  <a:pPr>
                    <a:defRPr sz="1800" b="1" i="0" baseline="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728395061727264E-3"/>
                  <c:y val="2.3474178403755006E-3"/>
                </c:manualLayout>
              </c:layout>
              <c:spPr/>
              <c:txPr>
                <a:bodyPr/>
                <a:lstStyle/>
                <a:p>
                  <a:pPr>
                    <a:defRPr sz="1800" b="1" i="0" baseline="0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5"/>
                <c:pt idx="0">
                  <c:v>2016</c:v>
                </c:pt>
                <c:pt idx="1">
                  <c:v>2017 (оценка)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Лист1!$B$3:$H$3</c:f>
              <c:numCache>
                <c:formatCode>General</c:formatCode>
                <c:ptCount val="5"/>
                <c:pt idx="0">
                  <c:v>5.5</c:v>
                </c:pt>
                <c:pt idx="1">
                  <c:v>5</c:v>
                </c:pt>
                <c:pt idx="2">
                  <c:v>4.5999999999999996</c:v>
                </c:pt>
                <c:pt idx="3">
                  <c:v>4.8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2592592592592587E-3"/>
                  <c:y val="-4.6948356807512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736E-2"/>
                  <c:y val="-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1985E-2"/>
                  <c:y val="-4.30354965904901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5"/>
                <c:pt idx="0">
                  <c:v>2016</c:v>
                </c:pt>
                <c:pt idx="1">
                  <c:v>2017 (оценка)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5"/>
                <c:pt idx="0">
                  <c:v>27</c:v>
                </c:pt>
                <c:pt idx="1">
                  <c:v>27</c:v>
                </c:pt>
                <c:pt idx="2">
                  <c:v>27.6</c:v>
                </c:pt>
                <c:pt idx="3">
                  <c:v>28.7</c:v>
                </c:pt>
                <c:pt idx="4">
                  <c:v>29.8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102272"/>
        <c:axId val="116104192"/>
        <c:axId val="0"/>
      </c:bar3DChart>
      <c:catAx>
        <c:axId val="11610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16104192"/>
        <c:crosses val="autoZero"/>
        <c:auto val="1"/>
        <c:lblAlgn val="ctr"/>
        <c:lblOffset val="100"/>
        <c:noMultiLvlLbl val="0"/>
      </c:catAx>
      <c:valAx>
        <c:axId val="116104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6102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974409448818897E-2"/>
          <c:y val="7.1535015639131571E-3"/>
          <c:w val="0.96604938271604934"/>
          <c:h val="0.791087948877270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8783</c:v>
                </c:pt>
                <c:pt idx="2">
                  <c:v>7027</c:v>
                </c:pt>
                <c:pt idx="3">
                  <c:v>7266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50794</c:v>
                </c:pt>
                <c:pt idx="1">
                  <c:v>33620</c:v>
                </c:pt>
                <c:pt idx="2">
                  <c:v>34524</c:v>
                </c:pt>
                <c:pt idx="3">
                  <c:v>34407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880064"/>
        <c:axId val="65881600"/>
        <c:axId val="0"/>
      </c:bar3DChart>
      <c:catAx>
        <c:axId val="6588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65881600"/>
        <c:crosses val="autoZero"/>
        <c:auto val="1"/>
        <c:lblAlgn val="ctr"/>
        <c:lblOffset val="100"/>
        <c:noMultiLvlLbl val="0"/>
      </c:catAx>
      <c:valAx>
        <c:axId val="65881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58800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6.9</c:v>
                </c:pt>
                <c:pt idx="1">
                  <c:v>10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8.1</c:v>
                </c:pt>
                <c:pt idx="1">
                  <c:v>1.6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Переправы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2017 (перв.)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0.3</c:v>
                </c:pt>
                <c:pt idx="1">
                  <c:v>0.3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235776"/>
        <c:axId val="82237312"/>
        <c:axId val="0"/>
      </c:bar3DChart>
      <c:catAx>
        <c:axId val="8223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82237312"/>
        <c:crosses val="autoZero"/>
        <c:auto val="1"/>
        <c:lblAlgn val="ctr"/>
        <c:lblOffset val="100"/>
        <c:noMultiLvlLbl val="0"/>
      </c:catAx>
      <c:valAx>
        <c:axId val="82237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22357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7.0007521925612951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CC99FF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3.3602150537634407E-2"/>
                  <c:y val="-9.9225401702835933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8294069088138175E-2"/>
                  <c:y val="-7.0579668395109145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95201507069681E-2"/>
                  <c:y val="1.381761731003136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6291380916095163E-2"/>
                  <c:y val="-0.1479268292682926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9.4598150029633399E-2"/>
                  <c:y val="-3.69731451251520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587958259249852"/>
                  <c:y val="3.8110556302413416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Дорожное хозяйство</c:v>
                </c:pt>
                <c:pt idx="1">
                  <c:v>Жилищное хозяйство</c:v>
                </c:pt>
                <c:pt idx="2">
                  <c:v>Коммунальное хозяйство</c:v>
                </c:pt>
                <c:pt idx="3">
                  <c:v>Благоустройство</c:v>
                </c:pt>
                <c:pt idx="4">
                  <c:v>Культура</c:v>
                </c:pt>
                <c:pt idx="5">
                  <c:v>ФиС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13148</c:v>
                </c:pt>
                <c:pt idx="1">
                  <c:v>2256</c:v>
                </c:pt>
                <c:pt idx="2">
                  <c:v>3962</c:v>
                </c:pt>
                <c:pt idx="3">
                  <c:v>7270</c:v>
                </c:pt>
                <c:pt idx="4">
                  <c:v>2366</c:v>
                </c:pt>
                <c:pt idx="5">
                  <c:v>6417</c:v>
                </c:pt>
                <c:pt idx="6">
                  <c:v>6985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50793.7</c:v>
                </c:pt>
                <c:pt idx="1">
                  <c:v>40868.699999999997</c:v>
                </c:pt>
                <c:pt idx="2">
                  <c:v>41016.199999999997</c:v>
                </c:pt>
                <c:pt idx="3">
                  <c:v>42165.599999999999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753623188406E-3"/>
                  <c:y val="0.33558540824288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50793.7</c:v>
                </c:pt>
                <c:pt idx="1">
                  <c:v>42403.5</c:v>
                </c:pt>
                <c:pt idx="2">
                  <c:v>42563.6</c:v>
                </c:pt>
                <c:pt idx="3">
                  <c:v>43753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477824"/>
        <c:axId val="82479360"/>
        <c:axId val="0"/>
      </c:bar3DChart>
      <c:catAx>
        <c:axId val="8247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2479360"/>
        <c:crosses val="autoZero"/>
        <c:auto val="1"/>
        <c:lblAlgn val="ctr"/>
        <c:lblOffset val="100"/>
        <c:noMultiLvlLbl val="0"/>
      </c:catAx>
      <c:valAx>
        <c:axId val="82479360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824778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5.3842592592592595E-2"/>
                  <c:y val="-0.116650754767548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5.9068666763876738E-2"/>
                  <c:y val="-2.40496884309482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9.2824681637017573E-3"/>
                  <c:y val="-0.257664276558652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4.6280621172353459E-2"/>
                  <c:y val="-4.06849996403864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14536891221930592"/>
                  <c:y val="-3.08274609134878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Земельный налог</c:v>
                </c:pt>
                <c:pt idx="2">
                  <c:v>ТН</c:v>
                </c:pt>
                <c:pt idx="3">
                  <c:v>Доходы от исп-ния МИ</c:v>
                </c:pt>
                <c:pt idx="4">
                  <c:v>НИФЛ</c:v>
                </c:pt>
                <c:pt idx="5">
                  <c:v>Акцизы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11725</c:v>
                </c:pt>
                <c:pt idx="1">
                  <c:v>5485</c:v>
                </c:pt>
                <c:pt idx="2">
                  <c:v>7000</c:v>
                </c:pt>
                <c:pt idx="3">
                  <c:v>4412</c:v>
                </c:pt>
                <c:pt idx="4">
                  <c:v>1851</c:v>
                </c:pt>
                <c:pt idx="5">
                  <c:v>1574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09094002138622E-2"/>
          <c:y val="0.13776374307378245"/>
          <c:w val="0.91819954797317005"/>
          <c:h val="0.765228831567420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11.2</c:v>
                </c:pt>
                <c:pt idx="1">
                  <c:v>11.7</c:v>
                </c:pt>
                <c:pt idx="2">
                  <c:v>12.4</c:v>
                </c:pt>
                <c:pt idx="3">
                  <c:v>13.1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422208"/>
        <c:axId val="5742374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104.46428571428572</c:v>
                </c:pt>
                <c:pt idx="2">
                  <c:v>105.98290598290599</c:v>
                </c:pt>
                <c:pt idx="3">
                  <c:v>105.64516129032258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27072"/>
        <c:axId val="57425280"/>
      </c:lineChart>
      <c:catAx>
        <c:axId val="5742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57423744"/>
        <c:crosses val="autoZero"/>
        <c:auto val="1"/>
        <c:lblAlgn val="ctr"/>
        <c:lblOffset val="100"/>
        <c:noMultiLvlLbl val="0"/>
      </c:catAx>
      <c:valAx>
        <c:axId val="57423744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57422208"/>
        <c:crosses val="autoZero"/>
        <c:crossBetween val="between"/>
      </c:valAx>
      <c:valAx>
        <c:axId val="57425280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57427072"/>
        <c:crosses val="max"/>
        <c:crossBetween val="between"/>
      </c:valAx>
      <c:catAx>
        <c:axId val="57427072"/>
        <c:scaling>
          <c:orientation val="minMax"/>
        </c:scaling>
        <c:delete val="1"/>
        <c:axPos val="b"/>
        <c:majorTickMark val="out"/>
        <c:minorTickMark val="none"/>
        <c:tickLblPos val="nextTo"/>
        <c:crossAx val="5742528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3941503839797804"/>
          <c:y val="0.92845162583843688"/>
          <c:w val="0.61993523379022064"/>
          <c:h val="5.99743000874890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29504906346933907"/>
          <c:w val="0.91819954797317005"/>
          <c:h val="0.570153006442376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4.8</c:v>
                </c:pt>
                <c:pt idx="1">
                  <c:v>4.4000000000000004</c:v>
                </c:pt>
                <c:pt idx="2">
                  <c:v>4.5999999999999996</c:v>
                </c:pt>
                <c:pt idx="3">
                  <c:v>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069952"/>
        <c:axId val="5708083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91.666666666666671</c:v>
                </c:pt>
                <c:pt idx="2">
                  <c:v>104.54545454545452</c:v>
                </c:pt>
                <c:pt idx="3">
                  <c:v>104.34782608695652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077760"/>
        <c:axId val="57071872"/>
      </c:lineChart>
      <c:catAx>
        <c:axId val="5706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57080832"/>
        <c:crosses val="autoZero"/>
        <c:auto val="1"/>
        <c:lblAlgn val="ctr"/>
        <c:lblOffset val="100"/>
        <c:noMultiLvlLbl val="0"/>
      </c:catAx>
      <c:valAx>
        <c:axId val="57080832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57069952"/>
        <c:crosses val="autoZero"/>
        <c:crossBetween val="between"/>
      </c:valAx>
      <c:valAx>
        <c:axId val="57071872"/>
        <c:scaling>
          <c:orientation val="minMax"/>
          <c:max val="11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57077760"/>
        <c:crosses val="max"/>
        <c:crossBetween val="between"/>
      </c:valAx>
      <c:catAx>
        <c:axId val="57077760"/>
        <c:scaling>
          <c:orientation val="minMax"/>
        </c:scaling>
        <c:delete val="1"/>
        <c:axPos val="b"/>
        <c:majorTickMark val="out"/>
        <c:minorTickMark val="none"/>
        <c:tickLblPos val="nextTo"/>
        <c:crossAx val="5707187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района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5.4</c:v>
                </c:pt>
                <c:pt idx="1">
                  <c:v>5.5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7433088"/>
        <c:axId val="5744716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101.85185185185183</c:v>
                </c:pt>
                <c:pt idx="2">
                  <c:v>103.63636363636364</c:v>
                </c:pt>
                <c:pt idx="3">
                  <c:v>103.50877192982458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50496"/>
        <c:axId val="57448704"/>
      </c:lineChart>
      <c:catAx>
        <c:axId val="5743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7447168"/>
        <c:crosses val="autoZero"/>
        <c:auto val="1"/>
        <c:lblAlgn val="ctr"/>
        <c:lblOffset val="100"/>
        <c:noMultiLvlLbl val="0"/>
      </c:catAx>
      <c:valAx>
        <c:axId val="5744716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57433088"/>
        <c:crosses val="autoZero"/>
        <c:crossBetween val="between"/>
      </c:valAx>
      <c:valAx>
        <c:axId val="57448704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57450496"/>
        <c:crosses val="max"/>
        <c:crossBetween val="between"/>
      </c:valAx>
      <c:catAx>
        <c:axId val="57450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74487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района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7539200"/>
        <c:axId val="5755328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(оценка)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556352"/>
        <c:axId val="57554816"/>
      </c:lineChart>
      <c:catAx>
        <c:axId val="5753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7553280"/>
        <c:crosses val="autoZero"/>
        <c:auto val="1"/>
        <c:lblAlgn val="ctr"/>
        <c:lblOffset val="100"/>
        <c:noMultiLvlLbl val="0"/>
      </c:catAx>
      <c:valAx>
        <c:axId val="57553280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57539200"/>
        <c:crosses val="autoZero"/>
        <c:crossBetween val="between"/>
      </c:valAx>
      <c:valAx>
        <c:axId val="57554816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57556352"/>
        <c:crosses val="max"/>
        <c:crossBetween val="between"/>
      </c:valAx>
      <c:catAx>
        <c:axId val="57556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755481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99FF"/>
            </a:solidFill>
          </c:spPr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1.8664079827810612E-2"/>
                  <c:y val="4.89734365100914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0"/>
                  <c:y val="0.2816515069237035"/>
                </c:manualLayout>
              </c:layout>
              <c:tx>
                <c:rich>
                  <a:bodyPr/>
                  <a:lstStyle/>
                  <a:p>
                    <a:endParaRPr lang="ru-RU" sz="1400" dirty="0" smtClean="0"/>
                  </a:p>
                  <a:p>
                    <a:r>
                      <a:rPr lang="ru-RU" sz="1400" dirty="0" err="1" smtClean="0"/>
                      <a:t>Субвен</a:t>
                    </a:r>
                    <a:endParaRPr lang="ru-RU" sz="1400" dirty="0" smtClean="0"/>
                  </a:p>
                  <a:p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</a:t>
                    </a:r>
                  </a:p>
                  <a:p>
                    <a:r>
                      <a:rPr lang="ru-RU" sz="1400" dirty="0" smtClean="0"/>
                      <a:t>0,9 %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Субси</a:t>
                    </a:r>
                    <a:endParaRPr lang="ru-RU" dirty="0" smtClean="0"/>
                  </a:p>
                  <a:p>
                    <a:r>
                      <a:rPr lang="ru-RU" dirty="0" err="1" smtClean="0"/>
                      <a:t>дии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6,1%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0.30721951991993979"/>
                  <c:y val="-3.63722961353968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32106</c:v>
                </c:pt>
                <c:pt idx="1">
                  <c:v>464</c:v>
                </c:pt>
                <c:pt idx="2">
                  <c:v>3108.1</c:v>
                </c:pt>
                <c:pt idx="3">
                  <c:v>15115.3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Налоги 78,8%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782781080094759E-2"/>
                  <c:y val="3.9544067655913714E-2"/>
                </c:manualLayout>
              </c:layout>
              <c:tx>
                <c:rich>
                  <a:bodyPr/>
                  <a:lstStyle/>
                  <a:p>
                    <a:endParaRPr lang="ru-RU" sz="1400" dirty="0" smtClean="0"/>
                  </a:p>
                  <a:p>
                    <a:r>
                      <a:rPr lang="ru-RU" sz="1400" dirty="0" err="1" smtClean="0"/>
                      <a:t>Субвен</a:t>
                    </a:r>
                    <a:r>
                      <a:rPr lang="ru-RU" sz="1400" dirty="0" smtClean="0"/>
                      <a:t> </a:t>
                    </a:r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</a:t>
                    </a:r>
                  </a:p>
                  <a:p>
                    <a:r>
                      <a:rPr lang="ru-RU" sz="1400" dirty="0" smtClean="0"/>
                      <a:t>0,9%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1062904311682227E-2"/>
                  <c:y val="-4.323768850927532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 smtClean="0"/>
                      <a:t>Субси</a:t>
                    </a:r>
                    <a:endParaRPr lang="ru-RU" sz="1400" dirty="0" smtClean="0"/>
                  </a:p>
                  <a:p>
                    <a:r>
                      <a:rPr lang="ru-RU" sz="1400" dirty="0" err="1" smtClean="0"/>
                      <a:t>дии</a:t>
                    </a:r>
                    <a:endParaRPr lang="ru-RU" sz="1400" dirty="0" smtClean="0"/>
                  </a:p>
                  <a:p>
                    <a:r>
                      <a:rPr lang="ru-RU" sz="1400" dirty="0" smtClean="0"/>
                      <a:t> 0,2 %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7639493018762989E-2"/>
                  <c:y val="-4.978157391343031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Дотация 20%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32237</c:v>
                </c:pt>
                <c:pt idx="1">
                  <c:v>370</c:v>
                </c:pt>
                <c:pt idx="2">
                  <c:v>100</c:v>
                </c:pt>
                <c:pt idx="3">
                  <c:v>8162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(первон.)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50793</c:v>
                </c:pt>
                <c:pt idx="1">
                  <c:v>40869</c:v>
                </c:pt>
                <c:pt idx="2">
                  <c:v>41016</c:v>
                </c:pt>
                <c:pt idx="3">
                  <c:v>42166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614912"/>
        <c:axId val="60672640"/>
        <c:axId val="0"/>
      </c:bar3DChart>
      <c:catAx>
        <c:axId val="6061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2400" b="1"/>
            </a:pPr>
            <a:endParaRPr lang="ru-RU"/>
          </a:p>
        </c:txPr>
        <c:crossAx val="60672640"/>
        <c:crosses val="autoZero"/>
        <c:auto val="1"/>
        <c:lblAlgn val="ctr"/>
        <c:lblOffset val="100"/>
        <c:noMultiLvlLbl val="0"/>
      </c:catAx>
      <c:valAx>
        <c:axId val="60672640"/>
        <c:scaling>
          <c:orientation val="minMax"/>
          <c:max val="545"/>
          <c:min val="300"/>
        </c:scaling>
        <c:delete val="1"/>
        <c:axPos val="l"/>
        <c:numFmt formatCode="General" sourceLinked="0"/>
        <c:majorTickMark val="out"/>
        <c:minorTickMark val="none"/>
        <c:tickLblPos val="nextTo"/>
        <c:crossAx val="60614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absSizeAnchor xmlns:cdr="http://schemas.openxmlformats.org/drawingml/2006/chartDrawing">
    <cdr:from>
      <cdr:x>0.13889</cdr:x>
      <cdr:y>0</cdr:y>
    </cdr:from>
    <cdr:ext cx="761991" cy="381000"/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143000" y="0"/>
          <a:ext cx="761991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/>
              </a:solidFill>
            </a:rPr>
            <a:t>32,5</a:t>
          </a:r>
          <a:r>
            <a:rPr lang="ru-RU" dirty="0" smtClean="0"/>
            <a:t>6</a:t>
          </a:r>
          <a:endParaRPr lang="ru-RU" dirty="0"/>
        </a:p>
      </cdr:txBody>
    </cdr:sp>
  </cdr:absSizeAnchor>
  <cdr:relSizeAnchor xmlns:cdr="http://schemas.openxmlformats.org/drawingml/2006/chartDrawing">
    <cdr:from>
      <cdr:x>0.47222</cdr:x>
      <cdr:y>0.01408</cdr:y>
    </cdr:from>
    <cdr:to>
      <cdr:x>0.55556</cdr:x>
      <cdr:y>0.09155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6182" y="76200"/>
          <a:ext cx="685855" cy="4191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32,2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0.08951</cdr:x>
      <cdr:y>0.20707</cdr:y>
    </cdr:from>
    <cdr:to>
      <cdr:x>0.17284</cdr:x>
      <cdr:y>0.28283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36600" y="1041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0.64815</cdr:x>
      <cdr:y>1.84836E-7</cdr:y>
    </cdr:from>
    <cdr:to>
      <cdr:x>0.73148</cdr:x>
      <cdr:y>0.05282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334015" y="1"/>
          <a:ext cx="685773" cy="2857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33,5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0.80556</cdr:x>
      <cdr:y>1.84836E-7</cdr:y>
    </cdr:from>
    <cdr:to>
      <cdr:x>0.90741</cdr:x>
      <cdr:y>0.05282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629437" y="1"/>
          <a:ext cx="838184" cy="28574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34,8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0.21902</cdr:x>
      <cdr:y>0.03131</cdr:y>
    </cdr:from>
    <cdr:to>
      <cdr:x>0.36731</cdr:x>
      <cdr:y>0.22128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1259535">
          <a:off x="1802467" y="167020"/>
          <a:ext cx="1220367" cy="10132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80,5 %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0.3125</cdr:x>
      <cdr:y>0.10015</cdr:y>
    </cdr:from>
    <cdr:to>
      <cdr:x>0.48843</cdr:x>
      <cdr:y>0.18599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667000" y="533405"/>
          <a:ext cx="1501457" cy="45718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42 202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0.76786</cdr:x>
      <cdr:y>0.12876</cdr:y>
    </cdr:from>
    <cdr:to>
      <cdr:x>0.90575</cdr:x>
      <cdr:y>0.2146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553200" y="685800"/>
          <a:ext cx="1176857" cy="45717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2"/>
              </a:solidFill>
            </a:rPr>
            <a:t>41 673</a:t>
          </a:r>
          <a:endParaRPr lang="ru-RU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79,3%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83,1 %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82,6%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0.26786</cdr:x>
      <cdr:y>0.093</cdr:y>
    </cdr:from>
    <cdr:to>
      <cdr:x>0.34821</cdr:x>
      <cdr:y>0.16453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286000" y="495300"/>
          <a:ext cx="68580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0.25781</cdr:x>
      <cdr:y>0.17526</cdr:y>
    </cdr:from>
    <cdr:to>
      <cdr:x>0.34821</cdr:x>
      <cdr:y>0.24322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2200275" y="933456"/>
          <a:ext cx="771525" cy="361944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0.25255</cdr:x>
      <cdr:y>0.09906</cdr:y>
    </cdr:from>
    <cdr:to>
      <cdr:x>0.37497</cdr:x>
      <cdr:y>0.18852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 rot="1504376">
          <a:off x="2155404" y="527582"/>
          <a:ext cx="1044770" cy="476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83,1%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100 %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0.11404</cdr:x>
      <cdr:y>0.01351</cdr:y>
    </cdr:from>
    <cdr:to>
      <cdr:x>0.27193</cdr:x>
      <cdr:y>0.06757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43" y="76201"/>
          <a:ext cx="1371559" cy="3047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15,3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0.09459</cdr:y>
    </cdr:from>
    <cdr:to>
      <cdr:x>0.45614</cdr:x>
      <cdr:y>0.17568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388" y="533401"/>
          <a:ext cx="114300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11,9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0.12162</cdr:y>
    </cdr:from>
    <cdr:to>
      <cdr:x>0.68421</cdr:x>
      <cdr:y>0.22973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685800"/>
          <a:ext cx="1143009" cy="6095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10,2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0.12162</cdr:y>
    </cdr:from>
    <cdr:to>
      <cdr:x>0.87719</cdr:x>
      <cdr:y>0.22973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35" y="685800"/>
          <a:ext cx="1066739" cy="6095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smtClean="0">
              <a:solidFill>
                <a:schemeClr val="tx1"/>
              </a:solidFill>
            </a:rPr>
            <a:t>10,2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82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4972050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dirty="0">
                <a:latin typeface="Times New Roman" pitchFamily="18" charset="0"/>
              </a:rPr>
              <a:t>О бюджете 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Красновишерского </a:t>
            </a:r>
            <a:r>
              <a:rPr lang="ru-RU" altLang="ru-RU" sz="4000" dirty="0" smtClean="0">
                <a:latin typeface="Times New Roman" pitchFamily="18" charset="0"/>
              </a:rPr>
              <a:t/>
            </a:r>
            <a:br>
              <a:rPr lang="ru-RU" altLang="ru-RU" sz="4000" dirty="0" smtClean="0">
                <a:latin typeface="Times New Roman" pitchFamily="18" charset="0"/>
              </a:rPr>
            </a:br>
            <a:r>
              <a:rPr lang="ru-RU" altLang="ru-RU" sz="4000" dirty="0" smtClean="0">
                <a:latin typeface="Times New Roman" pitchFamily="18" charset="0"/>
              </a:rPr>
              <a:t>городского  поселения</a:t>
            </a: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 на </a:t>
            </a:r>
            <a:r>
              <a:rPr lang="ru-RU" altLang="ru-RU" sz="4000" dirty="0" smtClean="0">
                <a:latin typeface="Times New Roman" pitchFamily="18" charset="0"/>
              </a:rPr>
              <a:t>2018 </a:t>
            </a:r>
            <a:r>
              <a:rPr lang="ru-RU" altLang="ru-RU" sz="4000" dirty="0">
                <a:latin typeface="Times New Roman" pitchFamily="18" charset="0"/>
              </a:rPr>
              <a:t>год и плановый период </a:t>
            </a:r>
            <a:r>
              <a:rPr lang="ru-RU" altLang="ru-RU" sz="4000" dirty="0" smtClean="0">
                <a:latin typeface="Times New Roman" pitchFamily="18" charset="0"/>
              </a:rPr>
              <a:t>2019-2020 </a:t>
            </a:r>
            <a:r>
              <a:rPr lang="ru-RU" altLang="ru-RU" sz="4000" dirty="0">
                <a:latin typeface="Times New Roman" pitchFamily="18" charset="0"/>
              </a:rPr>
              <a:t>годов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(первое чтение)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 smtClean="0"/>
              <a:t>Структура доходов бюджета </a:t>
            </a:r>
            <a:br>
              <a:rPr lang="ru-RU" sz="2400" b="1" dirty="0" smtClean="0"/>
            </a:br>
            <a:r>
              <a:rPr lang="ru-RU" sz="2400" b="1" dirty="0" smtClean="0"/>
              <a:t>Красновишерского городского поселения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2017 (первонач.)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7213369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2018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993381"/>
              </p:ext>
            </p:extLst>
          </p:nvPr>
        </p:nvGraphicFramePr>
        <p:xfrm>
          <a:off x="4645025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 2017-2020 годах, млн. 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72202191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11</a:t>
            </a:fld>
            <a:endParaRPr lang="ru-RU" alt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62200" y="1676400"/>
            <a:ext cx="914400" cy="38100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2018-2020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действующие расходные обязательства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заработная плата работников МУ «ЦОД» проиндексирована на 4,3% с 01.0.12018;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услуги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</a:rPr>
              <a:t>сокращение </a:t>
            </a:r>
            <a:r>
              <a:rPr lang="ru-RU" altLang="ru-RU" dirty="0">
                <a:latin typeface="Times New Roman" pitchFamily="18" charset="0"/>
              </a:rPr>
              <a:t>прочих </a:t>
            </a:r>
            <a:r>
              <a:rPr lang="ru-RU" altLang="ru-RU" dirty="0" smtClean="0">
                <a:latin typeface="Times New Roman" pitchFamily="18" charset="0"/>
              </a:rPr>
              <a:t>расходов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9650"/>
            <a:ext cx="9067800" cy="561975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разработка ПСД на реконструкцию инженерных сетей 2500 тыс. руб.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пенсии за выслугу лет лицам, замещавшим муниципальные должности и должности муниципальной службы – 340,8 тыс. руб.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софинансирование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программы «Создание комфортной городской среды» – 402,9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т.р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 smtClean="0"/>
              <a:t> </a:t>
            </a:r>
            <a:fld id="{20D469E4-6566-4AD8-879C-66F51DC8FB8F}" type="slidenum">
              <a:rPr lang="ru-RU" altLang="ru-RU" smtClean="0"/>
              <a:pPr/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 smtClean="0"/>
              <a:t>Динамика расходов бюджета в 2017 – 2020 гг., млн. руб.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718440"/>
              </p:ext>
            </p:extLst>
          </p:nvPr>
        </p:nvGraphicFramePr>
        <p:xfrm>
          <a:off x="381000" y="1143000"/>
          <a:ext cx="8534400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47800" y="1295400"/>
            <a:ext cx="1143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50 794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1905000"/>
            <a:ext cx="1447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41 551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21E6-8066-4F38-A913-7D946A5C336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477962"/>
          </a:xfrm>
        </p:spPr>
        <p:txBody>
          <a:bodyPr/>
          <a:lstStyle/>
          <a:p>
            <a:r>
              <a:rPr lang="ru-RU" altLang="ru-RU" sz="2800" dirty="0"/>
              <a:t>Сценарные условия развития в </a:t>
            </a:r>
            <a:r>
              <a:rPr lang="ru-RU" altLang="ru-RU" sz="2800" dirty="0" smtClean="0"/>
              <a:t>2018-2020  </a:t>
            </a:r>
            <a:r>
              <a:rPr lang="ru-RU" altLang="ru-RU" sz="2800" dirty="0" err="1"/>
              <a:t>гг</a:t>
            </a:r>
            <a:r>
              <a:rPr lang="ru-RU" altLang="ru-RU" sz="2800" dirty="0"/>
              <a:t> (темп роста к предыдущему году)</a:t>
            </a:r>
            <a:br>
              <a:rPr lang="ru-RU" altLang="ru-RU" sz="2800" dirty="0"/>
            </a:br>
            <a:endParaRPr lang="ru-RU" altLang="ru-RU" sz="2800" dirty="0"/>
          </a:p>
        </p:txBody>
      </p:sp>
      <p:graphicFrame>
        <p:nvGraphicFramePr>
          <p:cNvPr id="162970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596050"/>
              </p:ext>
            </p:extLst>
          </p:nvPr>
        </p:nvGraphicFramePr>
        <p:xfrm>
          <a:off x="228600" y="1524000"/>
          <a:ext cx="8610600" cy="4038600"/>
        </p:xfrm>
        <a:graphic>
          <a:graphicData uri="http://schemas.openxmlformats.org/drawingml/2006/table">
            <a:tbl>
              <a:tblPr/>
              <a:tblGrid>
                <a:gridCol w="3481388"/>
                <a:gridCol w="1831975"/>
                <a:gridCol w="1647825"/>
                <a:gridCol w="1649412"/>
              </a:tblGrid>
              <a:tr h="1346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2017 г.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2019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Теплоэнергия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Электроэнергия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Водоснабжение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86586094"/>
              </p:ext>
            </p:extLst>
          </p:nvPr>
        </p:nvGraphicFramePr>
        <p:xfrm>
          <a:off x="457200" y="1904999"/>
          <a:ext cx="8229600" cy="37949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1066800"/>
                <a:gridCol w="1066800"/>
                <a:gridCol w="1066800"/>
                <a:gridCol w="990600"/>
                <a:gridCol w="990600"/>
              </a:tblGrid>
              <a:tr h="105177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мероприятия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4101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Благоустройство</a:t>
                      </a:r>
                    </a:p>
                    <a:p>
                      <a:r>
                        <a:rPr lang="ru-RU" sz="2800" dirty="0" smtClean="0"/>
                        <a:t>дворовых</a:t>
                      </a:r>
                    </a:p>
                    <a:p>
                      <a:r>
                        <a:rPr lang="ru-RU" sz="2800" dirty="0" smtClean="0"/>
                        <a:t>территорий (24)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</a:tr>
              <a:tr h="134101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Благоустройство общественных территорий (5)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ru-RU" dirty="0" smtClean="0"/>
              <a:t>Формирование комфортной городской среды на 2018-2022 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0951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Адресный перечень МКД, </a:t>
            </a:r>
            <a:br>
              <a:rPr lang="ru-RU" sz="3200" dirty="0" smtClean="0"/>
            </a:br>
            <a:r>
              <a:rPr lang="ru-RU" sz="3200" dirty="0" smtClean="0"/>
              <a:t>подлежащих благоустройству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05379303"/>
              </p:ext>
            </p:extLst>
          </p:nvPr>
        </p:nvGraphicFramePr>
        <p:xfrm>
          <a:off x="304800" y="1600200"/>
          <a:ext cx="853440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3276600"/>
                <a:gridCol w="2971800"/>
                <a:gridCol w="1828800"/>
              </a:tblGrid>
              <a:tr h="924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п/п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Адрес многоквартирного дома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 работ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Год выполнения работ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5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ул</a:t>
                      </a:r>
                      <a:r>
                        <a:rPr lang="ru-RU" sz="2400" dirty="0" smtClean="0">
                          <a:effectLst/>
                        </a:rPr>
                        <a:t>. </a:t>
                      </a:r>
                      <a:r>
                        <a:rPr lang="ru-RU" sz="2400" dirty="0" err="1" smtClean="0">
                          <a:effectLst/>
                        </a:rPr>
                        <a:t>К.Маркса</a:t>
                      </a:r>
                      <a:r>
                        <a:rPr lang="ru-RU" sz="2400" dirty="0">
                          <a:effectLst/>
                        </a:rPr>
                        <a:t>, д.30 </a:t>
                      </a:r>
                      <a:r>
                        <a:rPr lang="ru-RU" sz="2400" dirty="0" smtClean="0">
                          <a:effectLst/>
                        </a:rPr>
                        <a:t>а 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Асфальтирование дворовой территории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2018 </a:t>
                      </a:r>
                      <a:r>
                        <a:rPr lang="ru-RU" sz="2800" dirty="0">
                          <a:effectLst/>
                        </a:rPr>
                        <a:t>г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6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ул</a:t>
                      </a:r>
                      <a:r>
                        <a:rPr lang="ru-RU" sz="2400" dirty="0" smtClean="0">
                          <a:effectLst/>
                        </a:rPr>
                        <a:t>. Куйбышева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smtClean="0">
                          <a:effectLst/>
                        </a:rPr>
                        <a:t>д.6 а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Асфальтирование дворовой территории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ул</a:t>
                      </a:r>
                      <a:r>
                        <a:rPr lang="ru-RU" sz="2400" dirty="0" smtClean="0">
                          <a:effectLst/>
                        </a:rPr>
                        <a:t>. Толстого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smtClean="0">
                          <a:effectLst/>
                        </a:rPr>
                        <a:t>д.27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Асфальтирование дворовой территории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ул</a:t>
                      </a:r>
                      <a:r>
                        <a:rPr lang="ru-RU" sz="2400" dirty="0" smtClean="0">
                          <a:effectLst/>
                        </a:rPr>
                        <a:t>. Толстого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smtClean="0">
                          <a:effectLst/>
                        </a:rPr>
                        <a:t>д.41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Асфальтирование дворовой территории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ул. Куйбышева, </a:t>
                      </a:r>
                      <a:r>
                        <a:rPr lang="ru-RU" sz="2400" dirty="0" smtClean="0">
                          <a:effectLst/>
                        </a:rPr>
                        <a:t>д.4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Асфальтирование дворовой территории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5628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Обеспечение жильем молодых семей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96311966"/>
              </p:ext>
            </p:extLst>
          </p:nvPr>
        </p:nvGraphicFramePr>
        <p:xfrm>
          <a:off x="457200" y="1752600"/>
          <a:ext cx="8229600" cy="3810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819400"/>
                <a:gridCol w="1447800"/>
                <a:gridCol w="1295400"/>
                <a:gridCol w="1295400"/>
                <a:gridCol w="1371600"/>
              </a:tblGrid>
              <a:tr h="635000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Уровень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бюджета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Условия 2017 г.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Условия 2018 г.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50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тыс. р.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тыс. р.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Федеральный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bg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</a:rPr>
                        <a:t>20,89</a:t>
                      </a:r>
                      <a:endParaRPr lang="ru-RU" sz="2400" b="1" dirty="0">
                        <a:solidFill>
                          <a:schemeClr val="bg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170,5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Краевой 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</a:rPr>
                        <a:t>73,72</a:t>
                      </a:r>
                      <a:endParaRPr lang="ru-RU" sz="2400" b="1" dirty="0">
                        <a:solidFill>
                          <a:schemeClr val="bg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722,1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</a:rPr>
                        <a:t>36,09</a:t>
                      </a:r>
                      <a:endParaRPr lang="ru-RU" sz="2400" b="1" dirty="0">
                        <a:solidFill>
                          <a:schemeClr val="bg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294,6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Местный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</a:rPr>
                        <a:t>26,28</a:t>
                      </a:r>
                      <a:endParaRPr lang="ru-RU" sz="2400" b="1" dirty="0">
                        <a:solidFill>
                          <a:schemeClr val="bg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257,4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</a:rPr>
                        <a:t>43,02</a:t>
                      </a:r>
                      <a:endParaRPr lang="ru-RU" sz="2400" b="1" dirty="0">
                        <a:solidFill>
                          <a:schemeClr val="bg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351,1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Итого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>
                        <a:solidFill>
                          <a:srgbClr val="268E7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979,5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816,2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3214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00276259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2016-2017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9200"/>
            <a:ext cx="8991600" cy="5486400"/>
          </a:xfrm>
          <a:noFill/>
        </p:spPr>
        <p:txBody>
          <a:bodyPr/>
          <a:lstStyle/>
          <a:p>
            <a:pPr algn="just"/>
            <a:r>
              <a:rPr lang="ru-RU" altLang="ru-RU" sz="3000" dirty="0" smtClean="0">
                <a:latin typeface="Times New Roman" pitchFamily="18" charset="0"/>
              </a:rPr>
              <a:t>Исполнение плана по налоговым и неналоговым доходам с превышением назначений на 5 %</a:t>
            </a:r>
          </a:p>
          <a:p>
            <a:pPr algn="just"/>
            <a:r>
              <a:rPr lang="ru-RU" altLang="ru-RU" sz="3000" dirty="0" smtClean="0">
                <a:latin typeface="Times New Roman" pitchFamily="18" charset="0"/>
              </a:rPr>
              <a:t>Обеспечен положительный темп роста налоговых и неналоговых доходов к уровню предыдущего года</a:t>
            </a:r>
            <a:endParaRPr lang="ru-RU" altLang="ru-RU" sz="3000" dirty="0"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Отремонтировано 35306 кв. м городских дорог на сумму 27,3 млн. руб.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Реализация мероприятий ИП «Устройство уличного освещения и тротуаров в 2017-2021 г.»</a:t>
            </a: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просроченной кредиторской задолженности и муниципального долга</a:t>
            </a: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268E78"/>
                </a:solidFill>
              </a:rPr>
              <a:t>Структура бюджета на 2018 год</a:t>
            </a:r>
            <a:endParaRPr lang="ru-RU" sz="2400" b="1" dirty="0">
              <a:solidFill>
                <a:srgbClr val="268E7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072753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accent1"/>
                </a:solidFill>
              </a:rPr>
              <a:t>19</a:t>
            </a:r>
            <a:endParaRPr lang="ru-RU" alt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29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 бюджета на 2017-2020 гг.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916639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21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411269"/>
              </p:ext>
            </p:extLst>
          </p:nvPr>
        </p:nvGraphicFramePr>
        <p:xfrm>
          <a:off x="152400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/>
                <a:gridCol w="1332412"/>
                <a:gridCol w="1970844"/>
                <a:gridCol w="1869637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1 534,8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1 547,4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solidFill>
                            <a:srgbClr val="FF0000"/>
                          </a:solidFill>
                        </a:rPr>
                        <a:t>1 587,4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2018-2020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планирование расходов бюджета по программно-целевому методу</a:t>
            </a:r>
          </a:p>
          <a:p>
            <a:pPr algn="just">
              <a:lnSpc>
                <a:spcPct val="90000"/>
              </a:lnSpc>
            </a:pP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повышение налогового потенциала путем продвижения инвестиционных </a:t>
            </a:r>
            <a:r>
              <a:rPr lang="ru-RU" altLang="ru-RU" dirty="0" smtClean="0">
                <a:latin typeface="Times New Roman" pitchFamily="18" charset="0"/>
              </a:rPr>
              <a:t>проектов</a:t>
            </a:r>
          </a:p>
          <a:p>
            <a:pPr algn="just">
              <a:lnSpc>
                <a:spcPct val="90000"/>
              </a:lnSpc>
            </a:pPr>
            <a:endParaRPr lang="ru-RU" altLang="ru-RU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инвентаризация муниципального имущества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96909194"/>
              </p:ext>
            </p:extLst>
          </p:nvPr>
        </p:nvGraphicFramePr>
        <p:xfrm>
          <a:off x="457200" y="838200"/>
          <a:ext cx="8229600" cy="4819970"/>
        </p:xfrm>
        <a:graphic>
          <a:graphicData uri="http://schemas.openxmlformats.org/drawingml/2006/table">
            <a:tbl>
              <a:tblPr/>
              <a:tblGrid>
                <a:gridCol w="4191000"/>
                <a:gridCol w="2057400"/>
                <a:gridCol w="1981200"/>
              </a:tblGrid>
              <a:tr h="4572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2300" b="1" dirty="0">
                <a:latin typeface="Times New Roman" pitchFamily="18" charset="0"/>
              </a:rPr>
              <a:t>Динамика налоговых и неналоговых доходов бюджета Красновишерского </a:t>
            </a:r>
            <a:r>
              <a:rPr lang="ru-RU" altLang="ru-RU" sz="2300" b="1" dirty="0" smtClean="0">
                <a:latin typeface="Times New Roman" pitchFamily="18" charset="0"/>
              </a:rPr>
              <a:t>городского поселения, </a:t>
            </a:r>
            <a:r>
              <a:rPr lang="ru-RU" altLang="ru-RU" sz="2300" b="1" dirty="0">
                <a:latin typeface="Times New Roman" pitchFamily="18" charset="0"/>
              </a:rPr>
              <a:t>млн. руб.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5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2607683"/>
              </p:ext>
            </p:extLst>
          </p:nvPr>
        </p:nvGraphicFramePr>
        <p:xfrm>
          <a:off x="304800" y="1019175"/>
          <a:ext cx="8229600" cy="568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67000" y="1219200"/>
            <a:ext cx="8382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32,0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7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 smtClean="0"/>
              <a:t>Структура собственных доходов бюджета </a:t>
            </a:r>
            <a:br>
              <a:rPr lang="ru-RU" sz="2800" dirty="0" smtClean="0"/>
            </a:br>
            <a:r>
              <a:rPr lang="ru-RU" sz="2800" dirty="0" smtClean="0"/>
              <a:t>на 2018 год</a:t>
            </a: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853494387"/>
              </p:ext>
            </p:extLst>
          </p:nvPr>
        </p:nvGraphicFramePr>
        <p:xfrm>
          <a:off x="457200" y="14478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2017 – 2020 годах,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45578015"/>
              </p:ext>
            </p:extLst>
          </p:nvPr>
        </p:nvGraphicFramePr>
        <p:xfrm>
          <a:off x="533400" y="1066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56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524000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2017 – 2020 годах, млн. руб.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Доходы от использования </a:t>
            </a:r>
            <a:b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муниципального имущества</a:t>
            </a: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9845868"/>
              </p:ext>
            </p:extLst>
          </p:nvPr>
        </p:nvGraphicFramePr>
        <p:xfrm>
          <a:off x="533400" y="5334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64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092330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003497"/>
              </p:ext>
            </p:extLst>
          </p:nvPr>
        </p:nvGraphicFramePr>
        <p:xfrm>
          <a:off x="795906" y="4437111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7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2017 </a:t>
            </a:r>
            <a:r>
              <a:rPr lang="ru-RU" sz="2400" dirty="0"/>
              <a:t>– </a:t>
            </a:r>
            <a:r>
              <a:rPr lang="ru-RU" sz="2400" dirty="0" smtClean="0"/>
              <a:t>2020 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4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3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26454</TotalTime>
  <Words>673</Words>
  <Application>Microsoft Office PowerPoint</Application>
  <PresentationFormat>Экран (4:3)</PresentationFormat>
  <Paragraphs>272</Paragraphs>
  <Slides>21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О бюджете  Красновишерского  городского  поселения  на 2018 год и плановый период 2019-2020 годов  (первое чтение)</vt:lpstr>
      <vt:lpstr>    Основные итоги бюджетной политики за 2016-2017 годы:</vt:lpstr>
      <vt:lpstr>    Основные задачи бюджетной политики на 2018-2020 годы:</vt:lpstr>
      <vt:lpstr>Источники налоговых доходов</vt:lpstr>
      <vt:lpstr>Динамика налоговых и неналоговых доходов бюджета Красновишерского городского поселения, млн. руб.</vt:lpstr>
      <vt:lpstr>Структура собственных доходов бюджета  на 2018 год</vt:lpstr>
      <vt:lpstr>Налоговые доходы, планируемые к поступлению в бюджет в 2017 – 2020 годах, млн. руб.  Налог на доходы физических лиц</vt:lpstr>
      <vt:lpstr>Налоговые доходы, планируемые к поступлению в бюджет в 2017 – 2020 годах, млн. руб. Доходы от использования  муниципального имущества</vt:lpstr>
      <vt:lpstr>Презентация PowerPoint</vt:lpstr>
      <vt:lpstr>Структура доходов бюджета  Красновишерского городского поселения</vt:lpstr>
      <vt:lpstr>Динамика доходов бюджета  в 2017-2020 годах, млн. руб.</vt:lpstr>
      <vt:lpstr>Основные подходы к формированию расходов бюджета на 2018-2020 годы</vt:lpstr>
      <vt:lpstr>Особенности формирования расходов</vt:lpstr>
      <vt:lpstr>Динамика расходов бюджета в 2017 – 2020 гг., млн. руб.</vt:lpstr>
      <vt:lpstr>Сценарные условия развития в 2018-2020  гг (темп роста к предыдущему году) </vt:lpstr>
      <vt:lpstr>Формирование комфортной городской среды на 2018-2022 г</vt:lpstr>
      <vt:lpstr>Адресный перечень МКД,  подлежащих благоустройству</vt:lpstr>
      <vt:lpstr>Обеспечение жильем молодых семей</vt:lpstr>
      <vt:lpstr>Структура муниципального дорожного фонда, млн. руб.</vt:lpstr>
      <vt:lpstr>Структура бюджета на 2018 год</vt:lpstr>
      <vt:lpstr>Основные характеристики бюджета на 2017-2020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987</cp:revision>
  <cp:lastPrinted>2016-11-24T02:58:32Z</cp:lastPrinted>
  <dcterms:created xsi:type="dcterms:W3CDTF">1601-01-01T00:00:00Z</dcterms:created>
  <dcterms:modified xsi:type="dcterms:W3CDTF">2017-11-22T04:34:27Z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