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26"/>
  </p:notesMasterIdLst>
  <p:handoutMasterIdLst>
    <p:handoutMasterId r:id="rId27"/>
  </p:handoutMasterIdLst>
  <p:sldIdLst>
    <p:sldId id="326" r:id="rId3"/>
    <p:sldId id="310" r:id="rId4"/>
    <p:sldId id="307" r:id="rId5"/>
    <p:sldId id="311" r:id="rId6"/>
    <p:sldId id="364" r:id="rId7"/>
    <p:sldId id="392" r:id="rId8"/>
    <p:sldId id="367" r:id="rId9"/>
    <p:sldId id="369" r:id="rId10"/>
    <p:sldId id="373" r:id="rId11"/>
    <p:sldId id="391" r:id="rId12"/>
    <p:sldId id="376" r:id="rId13"/>
    <p:sldId id="388" r:id="rId14"/>
    <p:sldId id="387" r:id="rId15"/>
    <p:sldId id="378" r:id="rId16"/>
    <p:sldId id="325" r:id="rId17"/>
    <p:sldId id="377" r:id="rId18"/>
    <p:sldId id="379" r:id="rId19"/>
    <p:sldId id="396" r:id="rId20"/>
    <p:sldId id="380" r:id="rId21"/>
    <p:sldId id="382" r:id="rId22"/>
    <p:sldId id="381" r:id="rId23"/>
    <p:sldId id="389" r:id="rId24"/>
    <p:sldId id="386" r:id="rId2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4.6948356807511738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8.6070993180980237E-1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2.3474178403755869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7264E-3"/>
                  <c:y val="2.3474178403755006E-3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2017</c:v>
                </c:pt>
                <c:pt idx="1">
                  <c:v>2018 (оценка)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5"/>
                <c:pt idx="0">
                  <c:v>5</c:v>
                </c:pt>
                <c:pt idx="1">
                  <c:v>5.9</c:v>
                </c:pt>
                <c:pt idx="2">
                  <c:v>4.8</c:v>
                </c:pt>
                <c:pt idx="3">
                  <c:v>4.8</c:v>
                </c:pt>
                <c:pt idx="4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-4.694835680751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1985E-2"/>
                  <c:y val="-4.3035496590490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2017</c:v>
                </c:pt>
                <c:pt idx="1">
                  <c:v>2018 (оценка)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5"/>
                <c:pt idx="0">
                  <c:v>30.4</c:v>
                </c:pt>
                <c:pt idx="1">
                  <c:v>30.7</c:v>
                </c:pt>
                <c:pt idx="2">
                  <c:v>31.1</c:v>
                </c:pt>
                <c:pt idx="3">
                  <c:v>31.1</c:v>
                </c:pt>
                <c:pt idx="4">
                  <c:v>31.5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398656"/>
        <c:axId val="65400192"/>
        <c:axId val="0"/>
      </c:bar3DChart>
      <c:catAx>
        <c:axId val="6539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5400192"/>
        <c:crosses val="autoZero"/>
        <c:auto val="1"/>
        <c:lblAlgn val="ctr"/>
        <c:lblOffset val="100"/>
        <c:noMultiLvlLbl val="0"/>
      </c:catAx>
      <c:valAx>
        <c:axId val="65400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398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444.2</c:v>
                </c:pt>
                <c:pt idx="1">
                  <c:v>421.6</c:v>
                </c:pt>
                <c:pt idx="2">
                  <c:v>424.2</c:v>
                </c:pt>
                <c:pt idx="3">
                  <c:v>423.8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93.7</c:v>
                </c:pt>
                <c:pt idx="1">
                  <c:v>106.7</c:v>
                </c:pt>
                <c:pt idx="2">
                  <c:v>118.3</c:v>
                </c:pt>
                <c:pt idx="3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81472"/>
        <c:axId val="139829632"/>
        <c:axId val="0"/>
      </c:bar3DChart>
      <c:catAx>
        <c:axId val="11788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9829632"/>
        <c:crosses val="autoZero"/>
        <c:auto val="1"/>
        <c:lblAlgn val="ctr"/>
        <c:lblOffset val="100"/>
        <c:noMultiLvlLbl val="0"/>
      </c:catAx>
      <c:valAx>
        <c:axId val="139829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881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37401384302768603"/>
                  <c:y val="-6.392276422764227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626481669630011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Обеспечение жильем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327</c:v>
                </c:pt>
                <c:pt idx="1">
                  <c:v>24.8</c:v>
                </c:pt>
                <c:pt idx="2">
                  <c:v>29.6</c:v>
                </c:pt>
                <c:pt idx="3">
                  <c:v>8.3000000000000007</c:v>
                </c:pt>
                <c:pt idx="4">
                  <c:v>21.8</c:v>
                </c:pt>
                <c:pt idx="5">
                  <c:v>106.7</c:v>
                </c:pt>
                <c:pt idx="6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15.6</c:v>
                </c:pt>
                <c:pt idx="1">
                  <c:v>16.3</c:v>
                </c:pt>
                <c:pt idx="2">
                  <c:v>16.3</c:v>
                </c:pt>
                <c:pt idx="3">
                  <c:v>16.3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2.2999999999999998</c:v>
                </c:pt>
                <c:pt idx="2">
                  <c:v>3.5</c:v>
                </c:pt>
                <c:pt idx="3">
                  <c:v>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211328"/>
        <c:axId val="140212864"/>
        <c:axId val="0"/>
      </c:bar3DChart>
      <c:catAx>
        <c:axId val="14021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0212864"/>
        <c:crosses val="autoZero"/>
        <c:auto val="1"/>
        <c:lblAlgn val="ctr"/>
        <c:lblOffset val="100"/>
        <c:noMultiLvlLbl val="0"/>
      </c:catAx>
      <c:valAx>
        <c:axId val="14021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211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393284</c:v>
                </c:pt>
                <c:pt idx="1">
                  <c:v>134987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4.6296296296296294E-3"/>
                  <c:y val="-0.45195825693021247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27E-2"/>
                  <c:y val="-0.4453661956638981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-0.4434047028368029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4048491712508539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(перв.)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33.700000000000003</c:v>
                </c:pt>
                <c:pt idx="1">
                  <c:v>34.299999999999997</c:v>
                </c:pt>
                <c:pt idx="2">
                  <c:v>30.8</c:v>
                </c:pt>
                <c:pt idx="3">
                  <c:v>28.3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292928"/>
        <c:axId val="151294720"/>
        <c:axId val="0"/>
      </c:bar3DChart>
      <c:catAx>
        <c:axId val="15129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1294720"/>
        <c:crosses val="autoZero"/>
        <c:auto val="1"/>
        <c:lblAlgn val="ctr"/>
        <c:lblOffset val="100"/>
        <c:noMultiLvlLbl val="0"/>
      </c:catAx>
      <c:valAx>
        <c:axId val="1512947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292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6430.3</c:v>
                </c:pt>
                <c:pt idx="2">
                  <c:v>22498.799999999999</c:v>
                </c:pt>
                <c:pt idx="3">
                  <c:v>14498.8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72768"/>
        <c:axId val="151499136"/>
        <c:axId val="0"/>
      </c:bar3DChart>
      <c:catAx>
        <c:axId val="1514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1499136"/>
        <c:crosses val="autoZero"/>
        <c:auto val="1"/>
        <c:lblAlgn val="ctr"/>
        <c:lblOffset val="100"/>
        <c:noMultiLvlLbl val="0"/>
      </c:catAx>
      <c:valAx>
        <c:axId val="15149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472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533105.69999999995</c:v>
                </c:pt>
                <c:pt idx="1">
                  <c:v>528271.1</c:v>
                </c:pt>
                <c:pt idx="2">
                  <c:v>549127.30000000005</c:v>
                </c:pt>
                <c:pt idx="3">
                  <c:v>544934.6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537851.30000000005</c:v>
                </c:pt>
                <c:pt idx="1">
                  <c:v>528271.1</c:v>
                </c:pt>
                <c:pt idx="2">
                  <c:v>549127.30000000005</c:v>
                </c:pt>
                <c:pt idx="3">
                  <c:v>544934.6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40480"/>
        <c:axId val="151542016"/>
        <c:axId val="0"/>
      </c:bar3DChart>
      <c:catAx>
        <c:axId val="15154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542016"/>
        <c:crosses val="autoZero"/>
        <c:auto val="1"/>
        <c:lblAlgn val="ctr"/>
        <c:lblOffset val="100"/>
        <c:noMultiLvlLbl val="0"/>
      </c:catAx>
      <c:valAx>
        <c:axId val="151542016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1540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4.1496913580246916E-2"/>
                  <c:y val="-0.147006092569950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9.2824681637017573E-3"/>
                  <c:y val="-0.25766427655865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4.6280621172353459E-2"/>
                  <c:y val="-4.06849996403864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4536891221930592"/>
                  <c:y val="-3.0827460913487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45476</c:v>
                </c:pt>
                <c:pt idx="1">
                  <c:v>6250</c:v>
                </c:pt>
                <c:pt idx="2">
                  <c:v>9500</c:v>
                </c:pt>
                <c:pt idx="3">
                  <c:v>27254</c:v>
                </c:pt>
                <c:pt idx="4">
                  <c:v>7553</c:v>
                </c:pt>
                <c:pt idx="5">
                  <c:v>6174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45.2</c:v>
                </c:pt>
                <c:pt idx="1">
                  <c:v>45.5</c:v>
                </c:pt>
                <c:pt idx="2">
                  <c:v>45.5</c:v>
                </c:pt>
                <c:pt idx="3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737280"/>
        <c:axId val="867388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100.66371681415929</c:v>
                </c:pt>
                <c:pt idx="2">
                  <c:v>100</c:v>
                </c:pt>
                <c:pt idx="3">
                  <c:v>101.75824175824175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54432"/>
        <c:axId val="86740352"/>
      </c:lineChart>
      <c:catAx>
        <c:axId val="867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6738816"/>
        <c:crosses val="autoZero"/>
        <c:auto val="1"/>
        <c:lblAlgn val="ctr"/>
        <c:lblOffset val="100"/>
        <c:noMultiLvlLbl val="0"/>
      </c:catAx>
      <c:valAx>
        <c:axId val="8673881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86737280"/>
        <c:crosses val="autoZero"/>
        <c:crossBetween val="between"/>
      </c:valAx>
      <c:valAx>
        <c:axId val="8674035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6754432"/>
        <c:crosses val="max"/>
        <c:crossBetween val="between"/>
      </c:valAx>
      <c:catAx>
        <c:axId val="86754432"/>
        <c:scaling>
          <c:orientation val="minMax"/>
        </c:scaling>
        <c:delete val="1"/>
        <c:axPos val="b"/>
        <c:majorTickMark val="out"/>
        <c:minorTickMark val="none"/>
        <c:tickLblPos val="nextTo"/>
        <c:crossAx val="867403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28.1</c:v>
                </c:pt>
                <c:pt idx="1">
                  <c:v>27.3</c:v>
                </c:pt>
                <c:pt idx="2">
                  <c:v>27.3</c:v>
                </c:pt>
                <c:pt idx="3">
                  <c:v>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795008"/>
        <c:axId val="867965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97.15302491103202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820352"/>
        <c:axId val="86818816"/>
      </c:lineChart>
      <c:catAx>
        <c:axId val="8679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6796544"/>
        <c:crosses val="autoZero"/>
        <c:auto val="1"/>
        <c:lblAlgn val="ctr"/>
        <c:lblOffset val="100"/>
        <c:noMultiLvlLbl val="0"/>
      </c:catAx>
      <c:valAx>
        <c:axId val="8679654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86795008"/>
        <c:crosses val="autoZero"/>
        <c:crossBetween val="between"/>
      </c:valAx>
      <c:valAx>
        <c:axId val="86818816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86820352"/>
        <c:crosses val="max"/>
        <c:crossBetween val="between"/>
      </c:valAx>
      <c:catAx>
        <c:axId val="86820352"/>
        <c:scaling>
          <c:orientation val="minMax"/>
        </c:scaling>
        <c:delete val="1"/>
        <c:axPos val="b"/>
        <c:majorTickMark val="out"/>
        <c:minorTickMark val="none"/>
        <c:tickLblPos val="nextTo"/>
        <c:crossAx val="868188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6.2</c:v>
                </c:pt>
                <c:pt idx="1">
                  <c:v>6.3</c:v>
                </c:pt>
                <c:pt idx="2">
                  <c:v>6.3</c:v>
                </c:pt>
                <c:pt idx="3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86690816"/>
        <c:axId val="872947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101.61290322580645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302144"/>
        <c:axId val="87296256"/>
      </c:lineChart>
      <c:catAx>
        <c:axId val="866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294720"/>
        <c:crosses val="autoZero"/>
        <c:auto val="1"/>
        <c:lblAlgn val="ctr"/>
        <c:lblOffset val="100"/>
        <c:noMultiLvlLbl val="0"/>
      </c:catAx>
      <c:valAx>
        <c:axId val="8729472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86690816"/>
        <c:crosses val="autoZero"/>
        <c:crossBetween val="between"/>
      </c:valAx>
      <c:valAx>
        <c:axId val="8729625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87302144"/>
        <c:crosses val="max"/>
        <c:crossBetween val="between"/>
      </c:valAx>
      <c:catAx>
        <c:axId val="87302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72962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9.5</c:v>
                </c:pt>
                <c:pt idx="1">
                  <c:v>9.5</c:v>
                </c:pt>
                <c:pt idx="2">
                  <c:v>9.5</c:v>
                </c:pt>
                <c:pt idx="3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87355392"/>
        <c:axId val="873569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(оценка)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96128"/>
        <c:axId val="87358464"/>
      </c:lineChart>
      <c:catAx>
        <c:axId val="873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7356928"/>
        <c:crosses val="autoZero"/>
        <c:auto val="1"/>
        <c:lblAlgn val="ctr"/>
        <c:lblOffset val="100"/>
        <c:noMultiLvlLbl val="0"/>
      </c:catAx>
      <c:valAx>
        <c:axId val="8735692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87355392"/>
        <c:crosses val="autoZero"/>
        <c:crossBetween val="between"/>
      </c:valAx>
      <c:valAx>
        <c:axId val="8735846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87696128"/>
        <c:crosses val="max"/>
        <c:crossBetween val="between"/>
      </c:valAx>
      <c:catAx>
        <c:axId val="876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73584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51,5%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Субси</a:t>
                    </a:r>
                  </a:p>
                  <a:p>
                    <a:r>
                      <a:rPr lang="ru-RU" smtClean="0"/>
                      <a:t>дии </a:t>
                    </a:r>
                    <a:r>
                      <a:rPr lang="ru-RU"/>
                      <a:t>0,5%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95851</c:v>
                </c:pt>
                <c:pt idx="1">
                  <c:v>274463</c:v>
                </c:pt>
                <c:pt idx="2">
                  <c:v>2839</c:v>
                </c:pt>
                <c:pt idx="3">
                  <c:v>159953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102227</c:v>
                </c:pt>
                <c:pt idx="1">
                  <c:v>247146</c:v>
                </c:pt>
                <c:pt idx="2">
                  <c:v>13560</c:v>
                </c:pt>
                <c:pt idx="3">
                  <c:v>165338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 (первон.)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533.1</c:v>
                </c:pt>
                <c:pt idx="1">
                  <c:v>528.29999999999995</c:v>
                </c:pt>
                <c:pt idx="2">
                  <c:v>549.1</c:v>
                </c:pt>
                <c:pt idx="3">
                  <c:v>544.9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651456"/>
        <c:axId val="89927680"/>
        <c:axId val="0"/>
      </c:bar3DChart>
      <c:catAx>
        <c:axId val="8965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89927680"/>
        <c:crosses val="autoZero"/>
        <c:auto val="1"/>
        <c:lblAlgn val="ctr"/>
        <c:lblOffset val="100"/>
        <c:noMultiLvlLbl val="0"/>
      </c:catAx>
      <c:valAx>
        <c:axId val="89927680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89651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0.02817</cdr:y>
    </cdr:from>
    <cdr:ext cx="761991" cy="3810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3009" y="152400"/>
          <a:ext cx="761991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104,6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0.04225</cdr:y>
    </cdr:from>
    <cdr:to>
      <cdr:x>0.56481</cdr:x>
      <cdr:y>0.09859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182" y="235020"/>
          <a:ext cx="762018" cy="31339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102,2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0.0411</cdr:y>
    </cdr:from>
    <cdr:to>
      <cdr:x>0.75</cdr:x>
      <cdr:y>0.12329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15" y="228600"/>
          <a:ext cx="838185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102,7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0.0411</cdr:y>
    </cdr:from>
    <cdr:to>
      <cdr:x>0.90741</cdr:x>
      <cdr:y>0.09589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37" y="228600"/>
          <a:ext cx="838184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104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0.21262</cdr:x>
      <cdr:y>0.08463</cdr:y>
    </cdr:from>
    <cdr:to>
      <cdr:x>0.36091</cdr:x>
      <cdr:y>0.21945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186457">
          <a:off x="1749778" y="451416"/>
          <a:ext cx="1220367" cy="7191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0,9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0.02861</cdr:y>
    </cdr:from>
    <cdr:to>
      <cdr:x>0.50629</cdr:x>
      <cdr:y>0.10015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152379"/>
          <a:ext cx="1501457" cy="38102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528,3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0.80357</cdr:x>
      <cdr:y>1.87756E-7</cdr:y>
    </cdr:from>
    <cdr:to>
      <cdr:x>0.91468</cdr:x>
      <cdr:y>0.08584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857988" y="1"/>
          <a:ext cx="948257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531,8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79,8 </a:t>
          </a:r>
          <a:r>
            <a:rPr lang="ru-RU" sz="2000" b="1" dirty="0" smtClean="0">
              <a:solidFill>
                <a:schemeClr val="tx1"/>
              </a:solidFill>
            </a:rPr>
            <a:t>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78,2%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79,6%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0.15738</cdr:y>
    </cdr:from>
    <cdr:to>
      <cdr:x>0.35714</cdr:x>
      <cdr:y>0.18599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838200"/>
          <a:ext cx="914400" cy="1524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0.24876</cdr:x>
      <cdr:y>0.07081</cdr:y>
    </cdr:from>
    <cdr:to>
      <cdr:x>0.38544</cdr:x>
      <cdr:y>0.14391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589143">
          <a:off x="2122991" y="377159"/>
          <a:ext cx="1166482" cy="3893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1,8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82,6 %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0.12162</cdr:y>
    </cdr:from>
    <cdr:to>
      <cdr:x>0.27193</cdr:x>
      <cdr:y>0.22973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43" y="685800"/>
          <a:ext cx="1371559" cy="6095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16,3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0.09459</cdr:y>
    </cdr:from>
    <cdr:to>
      <cdr:x>0.45614</cdr:x>
      <cdr:y>0.17568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5334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0.06757</cdr:y>
    </cdr:from>
    <cdr:to>
      <cdr:x>0.68421</cdr:x>
      <cdr:y>0.16216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381000"/>
          <a:ext cx="1143009" cy="5333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20,5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0.05405</cdr:y>
    </cdr:from>
    <cdr:to>
      <cdr:x>0.87719</cdr:x>
      <cdr:y>0.12162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304800"/>
          <a:ext cx="10667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21,2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0.22222</cdr:x>
      <cdr:y>0.12329</cdr:y>
    </cdr:from>
    <cdr:to>
      <cdr:x>0.34259</cdr:x>
      <cdr:y>0.16438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828800" y="685800"/>
          <a:ext cx="9906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0.22326</cdr:x>
      <cdr:y>0.06362</cdr:y>
    </cdr:from>
    <cdr:to>
      <cdr:x>0.34488</cdr:x>
      <cdr:y>0.12486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915172">
          <a:off x="1837313" y="353883"/>
          <a:ext cx="1000903" cy="34066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+ 1,8%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21.12.2018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2019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2020-2021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(второе </a:t>
            </a:r>
            <a:r>
              <a:rPr lang="ru-RU" altLang="ru-RU" sz="4000" dirty="0">
                <a:latin typeface="Times New Roman" pitchFamily="18" charset="0"/>
              </a:rPr>
              <a:t>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2018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917775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2019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3686907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2019-2021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43316478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62200" y="2105025"/>
            <a:ext cx="914400" cy="3048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услуги, питание детей в дошкольных учреждениях;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3 088,5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за здание Верх-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3 393,7 тыс. руб.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Содержание здания школы № 1 -  10 187,3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школы № 1 – 4 952 тыс.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2018 – 2021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593399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95400"/>
            <a:ext cx="1143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537,9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219200"/>
            <a:ext cx="1447800" cy="266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542,5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2019-2021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920426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2019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2020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2020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Средняя заработная плата </a:t>
            </a:r>
            <a:r>
              <a:rPr lang="ru-RU" altLang="ru-RU" sz="3200" dirty="0">
                <a:latin typeface="Arial Cyr" charset="-52"/>
              </a:rPr>
              <a:t>в </a:t>
            </a:r>
            <a:r>
              <a:rPr lang="ru-RU" altLang="ru-RU" sz="3200" dirty="0" smtClean="0">
                <a:latin typeface="Arial Cyr" charset="-52"/>
              </a:rPr>
              <a:t>2018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2019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900795"/>
              </p:ext>
            </p:extLst>
          </p:nvPr>
        </p:nvGraphicFramePr>
        <p:xfrm>
          <a:off x="457200" y="762000"/>
          <a:ext cx="8001001" cy="4678680"/>
        </p:xfrm>
        <a:graphic>
          <a:graphicData uri="http://schemas.openxmlformats.org/drawingml/2006/table">
            <a:tbl>
              <a:tblPr/>
              <a:tblGrid>
                <a:gridCol w="4191000"/>
                <a:gridCol w="1981200"/>
                <a:gridCol w="1828801"/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2019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24 841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24 841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21 846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22 940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2019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672921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381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в разрезе муниципальных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45123"/>
              </p:ext>
            </p:extLst>
          </p:nvPr>
        </p:nvGraphicFramePr>
        <p:xfrm>
          <a:off x="228600" y="609600"/>
          <a:ext cx="8676456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1371600"/>
                <a:gridCol w="1401013"/>
                <a:gridCol w="1331843"/>
              </a:tblGrid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программы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Отклоне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smtClean="0">
                          <a:effectLst/>
                        </a:rPr>
                        <a:t>образования»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341 573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326 994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</a:t>
                      </a:r>
                      <a:r>
                        <a:rPr lang="ru-RU" sz="2000" dirty="0" smtClean="0">
                          <a:effectLst/>
                        </a:rPr>
                        <a:t>14 579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культуры»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27 287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24 807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- 2 480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err="1">
                          <a:effectLst/>
                        </a:rPr>
                        <a:t>ФиС</a:t>
                      </a:r>
                      <a:r>
                        <a:rPr lang="ru-RU" sz="2000" dirty="0">
                          <a:effectLst/>
                        </a:rPr>
                        <a:t> и туризма»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1 602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2 937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+ 1 309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«Семья и дети Вишеры»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29 790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29 556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- 234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2 792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3 016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+ 224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«Экономическое развитие»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1 116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1 116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транспортной системы»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18 829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21 </a:t>
                      </a:r>
                      <a:r>
                        <a:rPr lang="ru-RU" sz="2000" dirty="0" smtClean="0">
                          <a:effectLst/>
                        </a:rPr>
                        <a:t>812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+ 2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</a:rPr>
                        <a:t>983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1 257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- 399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2000" dirty="0" smtClean="0">
                          <a:effectLst/>
                        </a:rPr>
                        <a:t>отношений»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+ 25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2 361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1 109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- 1 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252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«Создание условий для оказания медпомощи населению»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1 789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393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- 1 396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«Обеспечение жильем»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15 095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8 345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/>
                        </a:rPr>
                        <a:t>- 6 750</a:t>
                      </a:r>
                      <a:endParaRPr lang="ru-R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мероприятия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93 736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106 677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</a:t>
                      </a:r>
                      <a:r>
                        <a:rPr lang="ru-RU" sz="2000" dirty="0" smtClean="0">
                          <a:effectLst/>
                        </a:rPr>
                        <a:t>12 941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6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49149485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2017-2018 годы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Ввод в эксплуатацию В-</a:t>
            </a:r>
            <a:r>
              <a:rPr lang="ru-RU" altLang="ru-RU" sz="3000" dirty="0" err="1" smtClean="0">
                <a:latin typeface="Times New Roman" pitchFamily="18" charset="0"/>
                <a:cs typeface="Times New Roman" pitchFamily="18" charset="0"/>
              </a:rPr>
              <a:t>Язьвинской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средней школы с детским садом 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Завершается строительство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2019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810155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75706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175652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2019-2021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123964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7007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4 745,6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МУ 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увеличение собираемости налогов и неналоговых платежей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17582309"/>
              </p:ext>
            </p:extLst>
          </p:nvPr>
        </p:nvGraphicFramePr>
        <p:xfrm>
          <a:off x="457200" y="838200"/>
          <a:ext cx="8229600" cy="596614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 (межселенка)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ЕНВД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71332131"/>
              </p:ext>
            </p:extLst>
          </p:nvPr>
        </p:nvGraphicFramePr>
        <p:xfrm>
          <a:off x="3810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1430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106,2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2019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21709317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2019 – 2021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31700542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Неналоговые доходы, планируемые к поступлению в бюджет в 2019 – 2021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4739407"/>
              </p:ext>
            </p:extLst>
          </p:nvPr>
        </p:nvGraphicFramePr>
        <p:xfrm>
          <a:off x="619125" y="533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0349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785576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2019 </a:t>
            </a:r>
            <a:r>
              <a:rPr lang="ru-RU" sz="2400" dirty="0"/>
              <a:t>– </a:t>
            </a:r>
            <a:r>
              <a:rPr lang="ru-RU" sz="2400" dirty="0" smtClean="0"/>
              <a:t>2021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27412</TotalTime>
  <Words>765</Words>
  <Application>Microsoft Office PowerPoint</Application>
  <PresentationFormat>Экран (4:3)</PresentationFormat>
  <Paragraphs>272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Тема Office</vt:lpstr>
      <vt:lpstr>О бюджете  Красновишерского муниципального района  на 2019 год и плановый период 2020-2021 годов  (второе чтение)</vt:lpstr>
      <vt:lpstr>    Основные итоги бюджетной политики за 2017-2018 годы:</vt:lpstr>
      <vt:lpstr>    Основные задачи бюджетной политики на 2019-2021 годы:</vt:lpstr>
      <vt:lpstr>Источники налоговых доходов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2019 год</vt:lpstr>
      <vt:lpstr>Налоговые доходы, планируемые к поступлению в бюджет в 2019 – 2021 годах, млн. руб.  Налог на доходы физических лиц</vt:lpstr>
      <vt:lpstr>Неналоговые доходы, планируемые к поступлению в бюджет в 2019 – 2021 годах, млн. руб. Доходы от использования  муниципального имущества</vt:lpstr>
      <vt:lpstr>Презентация PowerPoint</vt:lpstr>
      <vt:lpstr>Структура доходов бюджета  Красновишерского муниципального района</vt:lpstr>
      <vt:lpstr>Динамика доходов бюджета  в 2019-2021 годах, млн. руб.</vt:lpstr>
      <vt:lpstr>Основные подходы к формированию расходов бюджета на 2019-2021 годы</vt:lpstr>
      <vt:lpstr>Особенности формирования расходов</vt:lpstr>
      <vt:lpstr>Динамика расходов бюджета в 2018 – 2021 гг., млн. руб.</vt:lpstr>
      <vt:lpstr>Сценарные условия развития в 2019-2021  гг (темп роста к предыдущему году) </vt:lpstr>
      <vt:lpstr>Средняя заработная плата в 2018 -2019 гг. </vt:lpstr>
      <vt:lpstr>Структура бюджета на 2019 год</vt:lpstr>
      <vt:lpstr>Расходы бюджета в разрезе муниципальных программ</vt:lpstr>
      <vt:lpstr>Структура муниципального дорожного фонда, млн. руб.</vt:lpstr>
      <vt:lpstr>Структура расходов бюджета на 2019 год</vt:lpstr>
      <vt:lpstr>Межбюджетное регулирование, млн. руб.</vt:lpstr>
      <vt:lpstr>Субсидии на реализацию ПРП и инвестиционных проектов, тыс. руб.</vt:lpstr>
      <vt:lpstr>Основные характеристики бюджета на 2019-2021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1000</cp:revision>
  <cp:lastPrinted>2018-11-29T04:58:47Z</cp:lastPrinted>
  <dcterms:created xsi:type="dcterms:W3CDTF">1601-01-01T00:00:00Z</dcterms:created>
  <dcterms:modified xsi:type="dcterms:W3CDTF">2018-12-21T11:25:40Z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