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27"/>
  </p:notesMasterIdLst>
  <p:handoutMasterIdLst>
    <p:handoutMasterId r:id="rId28"/>
  </p:handoutMasterIdLst>
  <p:sldIdLst>
    <p:sldId id="326" r:id="rId3"/>
    <p:sldId id="310" r:id="rId4"/>
    <p:sldId id="307" r:id="rId5"/>
    <p:sldId id="311" r:id="rId6"/>
    <p:sldId id="364" r:id="rId7"/>
    <p:sldId id="392" r:id="rId8"/>
    <p:sldId id="367" r:id="rId9"/>
    <p:sldId id="369" r:id="rId10"/>
    <p:sldId id="373" r:id="rId11"/>
    <p:sldId id="391" r:id="rId12"/>
    <p:sldId id="376" r:id="rId13"/>
    <p:sldId id="388" r:id="rId14"/>
    <p:sldId id="387" r:id="rId15"/>
    <p:sldId id="378" r:id="rId16"/>
    <p:sldId id="325" r:id="rId17"/>
    <p:sldId id="377" r:id="rId18"/>
    <p:sldId id="379" r:id="rId19"/>
    <p:sldId id="396" r:id="rId20"/>
    <p:sldId id="397" r:id="rId21"/>
    <p:sldId id="380" r:id="rId22"/>
    <p:sldId id="382" r:id="rId23"/>
    <p:sldId id="381" r:id="rId24"/>
    <p:sldId id="389" r:id="rId25"/>
    <p:sldId id="386" r:id="rId2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E78"/>
    <a:srgbClr val="FFDE75"/>
    <a:srgbClr val="FF9900"/>
    <a:srgbClr val="CC99FF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0720" autoAdjust="0"/>
  </p:normalViewPr>
  <p:slideViewPr>
    <p:cSldViewPr>
      <p:cViewPr>
        <p:scale>
          <a:sx n="100" d="100"/>
          <a:sy n="100" d="100"/>
        </p:scale>
        <p:origin x="-19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41;&#1102;&#1076;&#1078;&#1077;&#1090;%202015-2017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965782055020901E-2"/>
          <c:y val="1.4226830801079442E-2"/>
          <c:w val="0.93397248954991741"/>
          <c:h val="0.856088129828841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2592592592592587E-3"/>
                  <c:y val="4.6948356807511738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8.6070993180980237E-17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736E-2"/>
                  <c:y val="-8.6070993180980237E-17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2.3474178403755869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728395061727264E-3"/>
                  <c:y val="2.3474178403755006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5"/>
                <c:pt idx="0">
                  <c:v>2016</c:v>
                </c:pt>
                <c:pt idx="1">
                  <c:v>2017 (оценка)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5"/>
                <c:pt idx="0">
                  <c:v>31.2</c:v>
                </c:pt>
                <c:pt idx="1">
                  <c:v>33.6</c:v>
                </c:pt>
                <c:pt idx="2">
                  <c:v>30.4</c:v>
                </c:pt>
                <c:pt idx="3">
                  <c:v>31.9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2592592592592587E-3"/>
                  <c:y val="-4.6948356807512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736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1985E-2"/>
                  <c:y val="-4.30354965904901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5"/>
                <c:pt idx="0">
                  <c:v>2016</c:v>
                </c:pt>
                <c:pt idx="1">
                  <c:v>2017 (оценка)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5"/>
                <c:pt idx="0">
                  <c:v>68.8</c:v>
                </c:pt>
                <c:pt idx="1">
                  <c:v>67.3</c:v>
                </c:pt>
                <c:pt idx="2">
                  <c:v>65.5</c:v>
                </c:pt>
                <c:pt idx="3">
                  <c:v>67.5</c:v>
                </c:pt>
                <c:pt idx="4">
                  <c:v>70.599999999999994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378752"/>
        <c:axId val="82380288"/>
        <c:axId val="0"/>
      </c:bar3DChart>
      <c:catAx>
        <c:axId val="8237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82380288"/>
        <c:crosses val="autoZero"/>
        <c:auto val="1"/>
        <c:lblAlgn val="ctr"/>
        <c:lblOffset val="100"/>
        <c:noMultiLvlLbl val="0"/>
      </c:catAx>
      <c:valAx>
        <c:axId val="82380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23787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74409448818897E-2"/>
          <c:y val="7.1535015639131571E-3"/>
          <c:w val="0.96604938271604934"/>
          <c:h val="0.791087948877270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412.6</c:v>
                </c:pt>
                <c:pt idx="1">
                  <c:v>444.2</c:v>
                </c:pt>
                <c:pt idx="2">
                  <c:v>441.7</c:v>
                </c:pt>
                <c:pt idx="3">
                  <c:v>438.7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90</c:v>
                </c:pt>
                <c:pt idx="1">
                  <c:v>93.7</c:v>
                </c:pt>
                <c:pt idx="2">
                  <c:v>90.4</c:v>
                </c:pt>
                <c:pt idx="3">
                  <c:v>91.5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404288"/>
        <c:axId val="107410176"/>
        <c:axId val="0"/>
      </c:bar3DChart>
      <c:catAx>
        <c:axId val="10740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7410176"/>
        <c:crosses val="autoZero"/>
        <c:auto val="1"/>
        <c:lblAlgn val="ctr"/>
        <c:lblOffset val="100"/>
        <c:noMultiLvlLbl val="0"/>
      </c:catAx>
      <c:valAx>
        <c:axId val="107410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404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4465944881889764"/>
                  <c:y val="-4.969512195121951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222059944119887E-2"/>
                  <c:y val="9.776374751936495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95201507069681E-2"/>
                  <c:y val="1.381761731003136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3925789518245705E-2"/>
                  <c:y val="-9.7154471544715452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2013578443823554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0034395902125037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Обеспечение жильем</c:v>
                </c:pt>
                <c:pt idx="4">
                  <c:v>Развитие транспортной системы</c:v>
                </c:pt>
                <c:pt idx="5">
                  <c:v>Непрограммные </c:v>
                </c:pt>
                <c:pt idx="6">
                  <c:v>Прочие программы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341.6</c:v>
                </c:pt>
                <c:pt idx="1">
                  <c:v>27.3</c:v>
                </c:pt>
                <c:pt idx="2">
                  <c:v>29.9</c:v>
                </c:pt>
                <c:pt idx="3">
                  <c:v>15.1</c:v>
                </c:pt>
                <c:pt idx="4">
                  <c:v>18.8</c:v>
                </c:pt>
                <c:pt idx="5">
                  <c:v>93.7</c:v>
                </c:pt>
                <c:pt idx="6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5"/>
          <c:dLbls>
            <c:dLbl>
              <c:idx val="0"/>
              <c:layout>
                <c:manualLayout>
                  <c:x val="1.6635863225430154E-2"/>
                  <c:y val="-5.9543792116727425E-2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дети-сироты</a:t>
                    </a:r>
                    <a:r>
                      <a:rPr lang="ru-RU" sz="2800" dirty="0"/>
                      <a:t>; 5233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800" dirty="0" err="1" smtClean="0"/>
                      <a:t>Реабили</a:t>
                    </a:r>
                    <a:endParaRPr lang="ru-RU" sz="2800" dirty="0" smtClean="0"/>
                  </a:p>
                  <a:p>
                    <a:r>
                      <a:rPr lang="ru-RU" sz="2800" dirty="0" smtClean="0"/>
                      <a:t>тирован</a:t>
                    </a:r>
                  </a:p>
                  <a:p>
                    <a:r>
                      <a:rPr lang="ru-RU" sz="2800" dirty="0" err="1" smtClean="0"/>
                      <a:t>ные</a:t>
                    </a:r>
                    <a:r>
                      <a:rPr lang="ru-RU" sz="2800" dirty="0" smtClean="0"/>
                      <a:t> </a:t>
                    </a:r>
                    <a:r>
                      <a:rPr lang="ru-RU" sz="2800" dirty="0"/>
                      <a:t>8400,6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800" smtClean="0"/>
                      <a:t>ветераны </a:t>
                    </a:r>
                    <a:r>
                      <a:rPr lang="ru-RU" sz="2800"/>
                      <a:t>1301,2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дети-сироты</c:v>
                </c:pt>
                <c:pt idx="1">
                  <c:v>реабилитированные</c:v>
                </c:pt>
                <c:pt idx="2">
                  <c:v>ветераны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5233</c:v>
                </c:pt>
                <c:pt idx="1">
                  <c:v>8400.6</c:v>
                </c:pt>
                <c:pt idx="2">
                  <c:v>1301.2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16.3</c:v>
                </c:pt>
                <c:pt idx="1">
                  <c:v>15.6</c:v>
                </c:pt>
                <c:pt idx="2">
                  <c:v>16.3</c:v>
                </c:pt>
                <c:pt idx="3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2">
                  <c:v>5.2</c:v>
                </c:pt>
                <c:pt idx="3">
                  <c:v>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  <c:pt idx="3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769536"/>
        <c:axId val="116771072"/>
        <c:axId val="0"/>
      </c:bar3DChart>
      <c:catAx>
        <c:axId val="11676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6771072"/>
        <c:crosses val="autoZero"/>
        <c:auto val="1"/>
        <c:lblAlgn val="ctr"/>
        <c:lblOffset val="100"/>
        <c:noMultiLvlLbl val="0"/>
      </c:catAx>
      <c:valAx>
        <c:axId val="116771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769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4367816091954E-2"/>
          <c:y val="4.0277690288713919E-2"/>
          <c:w val="0.90804597701149425"/>
          <c:h val="0.88833350831146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5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dLbls>
            <c:dLbl>
              <c:idx val="0"/>
              <c:layout>
                <c:manualLayout>
                  <c:x val="-2.1357113346942742E-2"/>
                  <c:y val="-0.610810340252450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772747156605421E-2"/>
                  <c:y val="0.42330527227023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Расходы социальной направленности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417.4</c:v>
                </c:pt>
                <c:pt idx="1">
                  <c:v>120.5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716049382716049E-3"/>
                  <c:y val="-0.41314553990610325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0.3654575198648114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08E-2"/>
                  <c:y val="-0.2995690863984467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0.32037428540610507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27.3</c:v>
                </c:pt>
                <c:pt idx="1">
                  <c:v>20.100000000000001</c:v>
                </c:pt>
                <c:pt idx="2">
                  <c:v>15.6</c:v>
                </c:pt>
                <c:pt idx="3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267456"/>
        <c:axId val="117273344"/>
        <c:axId val="0"/>
      </c:bar3DChart>
      <c:catAx>
        <c:axId val="11726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7273344"/>
        <c:crosses val="autoZero"/>
        <c:auto val="1"/>
        <c:lblAlgn val="ctr"/>
        <c:lblOffset val="100"/>
        <c:noMultiLvlLbl val="0"/>
      </c:catAx>
      <c:valAx>
        <c:axId val="11727334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7267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9174041297935103E-2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14631.3</c:v>
                </c:pt>
                <c:pt idx="1">
                  <c:v>0</c:v>
                </c:pt>
                <c:pt idx="2">
                  <c:v>14463.7</c:v>
                </c:pt>
                <c:pt idx="3">
                  <c:v>14175.2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671680"/>
        <c:axId val="81692928"/>
        <c:axId val="0"/>
      </c:bar3DChart>
      <c:catAx>
        <c:axId val="8167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81692928"/>
        <c:crosses val="autoZero"/>
        <c:auto val="1"/>
        <c:lblAlgn val="ctr"/>
        <c:lblOffset val="100"/>
        <c:noMultiLvlLbl val="0"/>
      </c:catAx>
      <c:valAx>
        <c:axId val="81692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671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500286.2</c:v>
                </c:pt>
                <c:pt idx="1">
                  <c:v>533105.69999999995</c:v>
                </c:pt>
                <c:pt idx="2">
                  <c:v>527287.80000000005</c:v>
                </c:pt>
                <c:pt idx="3">
                  <c:v>526784.6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753623188406E-3"/>
                  <c:y val="0.33558540824288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502582.3</c:v>
                </c:pt>
                <c:pt idx="1">
                  <c:v>537851.30000000005</c:v>
                </c:pt>
                <c:pt idx="2">
                  <c:v>532096.80000000005</c:v>
                </c:pt>
                <c:pt idx="3">
                  <c:v>530172.30000000005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445760"/>
        <c:axId val="115447296"/>
        <c:axId val="0"/>
      </c:bar3DChart>
      <c:catAx>
        <c:axId val="11544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447296"/>
        <c:crosses val="autoZero"/>
        <c:auto val="1"/>
        <c:lblAlgn val="ctr"/>
        <c:lblOffset val="100"/>
        <c:noMultiLvlLbl val="0"/>
      </c:catAx>
      <c:valAx>
        <c:axId val="115447296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15445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5.3842592592592595E-2"/>
                  <c:y val="-0.116650754767548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5.9068666763876738E-2"/>
                  <c:y val="-2.40496884309482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9.2824681637017573E-3"/>
                  <c:y val="-0.257664276558652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4.6280621172353459E-2"/>
                  <c:y val="-4.06849996403864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14536891221930592"/>
                  <c:y val="-3.08274609134878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исп-ния МИ</c:v>
                </c:pt>
                <c:pt idx="4">
                  <c:v>Акцизы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42395</c:v>
                </c:pt>
                <c:pt idx="1">
                  <c:v>6322</c:v>
                </c:pt>
                <c:pt idx="2">
                  <c:v>8136</c:v>
                </c:pt>
                <c:pt idx="3">
                  <c:v>27409</c:v>
                </c:pt>
                <c:pt idx="4">
                  <c:v>6960</c:v>
                </c:pt>
                <c:pt idx="5">
                  <c:v>4629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3776374307378245"/>
          <c:w val="0.91819954797317005"/>
          <c:h val="0.76522883156742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41.4</c:v>
                </c:pt>
                <c:pt idx="1">
                  <c:v>41.7</c:v>
                </c:pt>
                <c:pt idx="2">
                  <c:v>44</c:v>
                </c:pt>
                <c:pt idx="3">
                  <c:v>46.6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946944"/>
        <c:axId val="10894848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100.72463768115942</c:v>
                </c:pt>
                <c:pt idx="2">
                  <c:v>105.515587529976</c:v>
                </c:pt>
                <c:pt idx="3">
                  <c:v>105.90909090909091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68192"/>
        <c:axId val="108966656"/>
      </c:lineChart>
      <c:catAx>
        <c:axId val="10894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8948480"/>
        <c:crosses val="autoZero"/>
        <c:auto val="1"/>
        <c:lblAlgn val="ctr"/>
        <c:lblOffset val="100"/>
        <c:noMultiLvlLbl val="0"/>
      </c:catAx>
      <c:valAx>
        <c:axId val="10894848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08946944"/>
        <c:crosses val="autoZero"/>
        <c:crossBetween val="between"/>
      </c:valAx>
      <c:valAx>
        <c:axId val="108966656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08968192"/>
        <c:crosses val="max"/>
        <c:crossBetween val="between"/>
      </c:valAx>
      <c:catAx>
        <c:axId val="108968192"/>
        <c:scaling>
          <c:orientation val="minMax"/>
        </c:scaling>
        <c:delete val="1"/>
        <c:axPos val="b"/>
        <c:majorTickMark val="out"/>
        <c:minorTickMark val="none"/>
        <c:tickLblPos val="nextTo"/>
        <c:crossAx val="1089666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3941503839797804"/>
          <c:y val="0.92845162583843688"/>
          <c:w val="0.61993523379022064"/>
          <c:h val="5.99743000874890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29504906346933907"/>
          <c:w val="0.91819954797317005"/>
          <c:h val="0.570153006442376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26.8</c:v>
                </c:pt>
                <c:pt idx="1">
                  <c:v>27.4</c:v>
                </c:pt>
                <c:pt idx="2">
                  <c:v>29.1</c:v>
                </c:pt>
                <c:pt idx="3">
                  <c:v>29.1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041536"/>
        <c:axId val="10904307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102.23880597014924</c:v>
                </c:pt>
                <c:pt idx="2">
                  <c:v>106.20437956204381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050496"/>
        <c:axId val="109048960"/>
      </c:lineChart>
      <c:catAx>
        <c:axId val="10904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9043072"/>
        <c:crosses val="autoZero"/>
        <c:auto val="1"/>
        <c:lblAlgn val="ctr"/>
        <c:lblOffset val="100"/>
        <c:noMultiLvlLbl val="0"/>
      </c:catAx>
      <c:valAx>
        <c:axId val="109043072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09041536"/>
        <c:crosses val="autoZero"/>
        <c:crossBetween val="between"/>
      </c:valAx>
      <c:valAx>
        <c:axId val="109048960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09050496"/>
        <c:crosses val="max"/>
        <c:crossBetween val="between"/>
      </c:valAx>
      <c:catAx>
        <c:axId val="109050496"/>
        <c:scaling>
          <c:orientation val="minMax"/>
        </c:scaling>
        <c:delete val="1"/>
        <c:axPos val="b"/>
        <c:majorTickMark val="out"/>
        <c:minorTickMark val="none"/>
        <c:tickLblPos val="nextTo"/>
        <c:crossAx val="10904896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6.7</c:v>
                </c:pt>
                <c:pt idx="1">
                  <c:v>6.3</c:v>
                </c:pt>
                <c:pt idx="2">
                  <c:v>6.1</c:v>
                </c:pt>
                <c:pt idx="3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09107456"/>
        <c:axId val="10911334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94.02985074626865</c:v>
                </c:pt>
                <c:pt idx="2">
                  <c:v>96.825396825396822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116416"/>
        <c:axId val="109114880"/>
      </c:lineChart>
      <c:catAx>
        <c:axId val="1091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113344"/>
        <c:crosses val="autoZero"/>
        <c:auto val="1"/>
        <c:lblAlgn val="ctr"/>
        <c:lblOffset val="100"/>
        <c:noMultiLvlLbl val="0"/>
      </c:catAx>
      <c:valAx>
        <c:axId val="10911334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09107456"/>
        <c:crosses val="autoZero"/>
        <c:crossBetween val="between"/>
      </c:valAx>
      <c:valAx>
        <c:axId val="109114880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09116416"/>
        <c:crosses val="max"/>
        <c:crossBetween val="between"/>
      </c:valAx>
      <c:catAx>
        <c:axId val="109116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911488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8.1</c:v>
                </c:pt>
                <c:pt idx="1">
                  <c:v>8.1</c:v>
                </c:pt>
                <c:pt idx="2">
                  <c:v>8.1</c:v>
                </c:pt>
                <c:pt idx="3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09188992"/>
        <c:axId val="10919052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210240"/>
        <c:axId val="109208704"/>
      </c:lineChart>
      <c:catAx>
        <c:axId val="10918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9190528"/>
        <c:crosses val="autoZero"/>
        <c:auto val="1"/>
        <c:lblAlgn val="ctr"/>
        <c:lblOffset val="100"/>
        <c:noMultiLvlLbl val="0"/>
      </c:catAx>
      <c:valAx>
        <c:axId val="10919052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09188992"/>
        <c:crosses val="autoZero"/>
        <c:crossBetween val="between"/>
      </c:valAx>
      <c:valAx>
        <c:axId val="109208704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09210240"/>
        <c:crosses val="max"/>
        <c:crossBetween val="between"/>
      </c:valAx>
      <c:catAx>
        <c:axId val="109210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92087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4.2464731839211442E-2"/>
                  <c:y val="-2.28657085993225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11036578000825704"/>
                  <c:y val="5.7513651244859902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46 %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Субси</a:t>
                    </a:r>
                    <a:endParaRPr lang="ru-RU" dirty="0" smtClean="0"/>
                  </a:p>
                  <a:p>
                    <a:r>
                      <a:rPr lang="ru-RU" dirty="0" err="1" smtClean="0"/>
                      <a:t>дии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3,4%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5.7312431995738815E-2"/>
                  <c:y val="-0.102464310371706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90026</c:v>
                </c:pt>
                <c:pt idx="1">
                  <c:v>229966</c:v>
                </c:pt>
                <c:pt idx="2">
                  <c:v>17259</c:v>
                </c:pt>
                <c:pt idx="3">
                  <c:v>163035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Налоги 18%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782781080094759E-2"/>
                  <c:y val="3.9544067655913714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</a:t>
                    </a:r>
                  </a:p>
                  <a:p>
                    <a:r>
                      <a:rPr lang="ru-RU" sz="1400" dirty="0" smtClean="0"/>
                      <a:t>51%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8609521806631987E-2"/>
                  <c:y val="6.975674767316378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/>
                      <a:t>Субси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дии</a:t>
                    </a:r>
                    <a:endParaRPr lang="ru-RU" sz="1400" dirty="0" smtClean="0"/>
                  </a:p>
                  <a:p>
                    <a:r>
                      <a:rPr lang="ru-RU" sz="1400" dirty="0" smtClean="0"/>
                      <a:t> 0,5 %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6040972097655122E-2"/>
                  <c:y val="-8.367980263650738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Дотация 30%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Иные МБТ
</a:t>
                    </a:r>
                    <a:r>
                      <a:rPr lang="ru-RU" smtClean="0"/>
                      <a:t>0,5%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  <c:pt idx="4">
                  <c:v>Иные МБТ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95851</c:v>
                </c:pt>
                <c:pt idx="1">
                  <c:v>271944</c:v>
                </c:pt>
                <c:pt idx="2">
                  <c:v>2839</c:v>
                </c:pt>
                <c:pt idx="3">
                  <c:v>159953</c:v>
                </c:pt>
                <c:pt idx="4">
                  <c:v>2519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(первон.)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500.3</c:v>
                </c:pt>
                <c:pt idx="1">
                  <c:v>533.1</c:v>
                </c:pt>
                <c:pt idx="2">
                  <c:v>527.29999999999995</c:v>
                </c:pt>
                <c:pt idx="3">
                  <c:v>526.79999999999995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443328"/>
        <c:axId val="109449216"/>
        <c:axId val="0"/>
      </c:bar3DChart>
      <c:catAx>
        <c:axId val="10944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109449216"/>
        <c:crosses val="autoZero"/>
        <c:auto val="1"/>
        <c:lblAlgn val="ctr"/>
        <c:lblOffset val="100"/>
        <c:noMultiLvlLbl val="0"/>
      </c:catAx>
      <c:valAx>
        <c:axId val="109449216"/>
        <c:scaling>
          <c:orientation val="minMax"/>
          <c:max val="545"/>
          <c:min val="300"/>
        </c:scaling>
        <c:delete val="1"/>
        <c:axPos val="l"/>
        <c:numFmt formatCode="General" sourceLinked="0"/>
        <c:majorTickMark val="out"/>
        <c:minorTickMark val="none"/>
        <c:tickLblPos val="nextTo"/>
        <c:crossAx val="109443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0.13889</cdr:x>
      <cdr:y>0.06164</cdr:y>
    </cdr:from>
    <cdr:ext cx="761991" cy="342900"/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143009" y="342900"/>
          <a:ext cx="761991" cy="342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/>
              </a:solidFill>
            </a:rPr>
            <a:t>100,0</a:t>
          </a:r>
          <a:r>
            <a:rPr lang="ru-RU" dirty="0" smtClean="0"/>
            <a:t>6</a:t>
          </a:r>
          <a:endParaRPr lang="ru-RU" dirty="0"/>
        </a:p>
      </cdr:txBody>
    </cdr:sp>
  </cdr:absSizeAnchor>
  <cdr:relSizeAnchor xmlns:cdr="http://schemas.openxmlformats.org/drawingml/2006/chartDrawing">
    <cdr:from>
      <cdr:x>0.47222</cdr:x>
      <cdr:y>0.08219</cdr:y>
    </cdr:from>
    <cdr:to>
      <cdr:x>0.55556</cdr:x>
      <cdr:y>0.15068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6182" y="457200"/>
          <a:ext cx="685855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95,9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0.08951</cdr:x>
      <cdr:y>0.20707</cdr:y>
    </cdr:from>
    <cdr:to>
      <cdr:x>0.17284</cdr:x>
      <cdr:y>0.28283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36600" y="1041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0.64815</cdr:x>
      <cdr:y>0</cdr:y>
    </cdr:from>
    <cdr:to>
      <cdr:x>0.73148</cdr:x>
      <cdr:y>0.15068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334015" y="0"/>
          <a:ext cx="685773" cy="8382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800" b="1" dirty="0" smtClean="0"/>
        </a:p>
        <a:p xmlns:a="http://schemas.openxmlformats.org/drawingml/2006/main">
          <a:r>
            <a:rPr lang="ru-RU" sz="1800" b="1" dirty="0" smtClean="0"/>
            <a:t>99,4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0.80556</cdr:x>
      <cdr:y>0</cdr:y>
    </cdr:from>
    <cdr:to>
      <cdr:x>0.90741</cdr:x>
      <cdr:y>0.08219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629437" y="0"/>
          <a:ext cx="838184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102,6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0.21262</cdr:x>
      <cdr:y>0.08463</cdr:y>
    </cdr:from>
    <cdr:to>
      <cdr:x>0.36091</cdr:x>
      <cdr:y>0.21945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20544064">
          <a:off x="1749757" y="451404"/>
          <a:ext cx="1220351" cy="7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106,6 %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0.33036</cdr:x>
      <cdr:y>0.02861</cdr:y>
    </cdr:from>
    <cdr:to>
      <cdr:x>0.50629</cdr:x>
      <cdr:y>0.12876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19424" y="152400"/>
          <a:ext cx="1501457" cy="53338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537,9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0.80357</cdr:x>
      <cdr:y>0.02861</cdr:y>
    </cdr:from>
    <cdr:to>
      <cdr:x>0.91468</cdr:x>
      <cdr:y>0.11446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857988" y="152401"/>
          <a:ext cx="948257" cy="4571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/>
              </a:solidFill>
            </a:rPr>
            <a:t>530,2</a:t>
          </a:r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83,6%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85 %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82,7%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0.26786</cdr:x>
      <cdr:y>0.093</cdr:y>
    </cdr:from>
    <cdr:to>
      <cdr:x>0.34821</cdr:x>
      <cdr:y>0.16453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86000" y="4953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0.25893</cdr:x>
      <cdr:y>0.16453</cdr:y>
    </cdr:from>
    <cdr:to>
      <cdr:x>0.35714</cdr:x>
      <cdr:y>0.2003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V="1">
          <a:off x="2209800" y="876297"/>
          <a:ext cx="838176" cy="190503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0.24856</cdr:x>
      <cdr:y>0.06822</cdr:y>
    </cdr:from>
    <cdr:to>
      <cdr:x>0.38524</cdr:x>
      <cdr:y>0.14395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rot="20767719">
          <a:off x="2121296" y="363351"/>
          <a:ext cx="1166504" cy="4033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107 %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82 %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0.05405</cdr:y>
    </cdr:from>
    <cdr:to>
      <cdr:x>0.27193</cdr:x>
      <cdr:y>0.13513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304800"/>
          <a:ext cx="1371575" cy="4571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19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0.09459</cdr:y>
    </cdr:from>
    <cdr:to>
      <cdr:x>0.45614</cdr:x>
      <cdr:y>0.17568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533401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16,3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0.04054</cdr:y>
    </cdr:from>
    <cdr:to>
      <cdr:x>0.68421</cdr:x>
      <cdr:y>0.12162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228601"/>
          <a:ext cx="1143009" cy="4571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22,2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0.05405</cdr:y>
    </cdr:from>
    <cdr:to>
      <cdr:x>0.87719</cdr:x>
      <cdr:y>0.12162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35" y="304800"/>
          <a:ext cx="106673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smtClean="0">
              <a:solidFill>
                <a:schemeClr val="tx1"/>
              </a:solidFill>
            </a:rPr>
            <a:t>21,5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0.24074</cdr:x>
      <cdr:y>0.19178</cdr:y>
    </cdr:from>
    <cdr:to>
      <cdr:x>0.35185</cdr:x>
      <cdr:y>0.27397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1981200" y="1066800"/>
          <a:ext cx="914400" cy="4572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0.24943</cdr:x>
      <cdr:y>0.12211</cdr:y>
    </cdr:from>
    <cdr:to>
      <cdr:x>0.37801</cdr:x>
      <cdr:y>0.19888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1667454">
          <a:off x="2052714" y="679257"/>
          <a:ext cx="1058178" cy="42704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73,6%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82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18.12.2017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муниципального района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 на </a:t>
            </a:r>
            <a:r>
              <a:rPr lang="ru-RU" altLang="ru-RU" sz="4000" dirty="0" smtClean="0">
                <a:latin typeface="Times New Roman" pitchFamily="18" charset="0"/>
              </a:rPr>
              <a:t>2018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2019-2020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 smtClean="0">
                <a:latin typeface="Times New Roman" pitchFamily="18" charset="0"/>
              </a:rPr>
              <a:t>(второе </a:t>
            </a:r>
            <a:r>
              <a:rPr lang="ru-RU" altLang="ru-RU" sz="4000" dirty="0">
                <a:latin typeface="Times New Roman" pitchFamily="18" charset="0"/>
              </a:rPr>
              <a:t>чтение)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 smtClean="0"/>
              <a:t>Структура доходов бюджета </a:t>
            </a:r>
            <a:br>
              <a:rPr lang="ru-RU" sz="2400" b="1" dirty="0" smtClean="0"/>
            </a:br>
            <a:r>
              <a:rPr lang="ru-RU" sz="2400" b="1" dirty="0" smtClean="0"/>
              <a:t>Красновишерского муниципального района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2017 (первонач.)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5178977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2018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16679470"/>
              </p:ext>
            </p:extLst>
          </p:nvPr>
        </p:nvGraphicFramePr>
        <p:xfrm>
          <a:off x="4645025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2017-2020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71524101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362200" y="2057400"/>
            <a:ext cx="914400" cy="30480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2018-2020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услуги, питание и оздоровление школьников;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965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Содержание здания В-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2060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Налог на имущество за здание Верх-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2873 тыс. руб. (1-3 кв.)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Выборы депутатов Земского Собрания – 2922,5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Установка видеонаблюдения – 2334,7 т. р.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Медицинские осмотры педагогов – 1122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т.р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Привлечение кадров в КЦРБ – 1708 т. р.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 smtClean="0"/>
              <a:t> </a:t>
            </a:r>
            <a:fld id="{20D469E4-6566-4AD8-879C-66F51DC8FB8F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2017 – 2020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805762"/>
              </p:ext>
            </p:extLst>
          </p:nvPr>
        </p:nvGraphicFramePr>
        <p:xfrm>
          <a:off x="381000" y="1143000"/>
          <a:ext cx="85344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47800" y="1295400"/>
            <a:ext cx="1143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502,6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1371600"/>
            <a:ext cx="1447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532,1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2018-2020  </a:t>
            </a:r>
            <a:r>
              <a:rPr lang="ru-RU" altLang="ru-RU" sz="2800" dirty="0" err="1"/>
              <a:t>гг</a:t>
            </a:r>
            <a:r>
              <a:rPr lang="ru-RU" altLang="ru-RU" sz="2800" dirty="0"/>
              <a:t> 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596050"/>
              </p:ext>
            </p:extLst>
          </p:nvPr>
        </p:nvGraphicFramePr>
        <p:xfrm>
          <a:off x="228600" y="1524000"/>
          <a:ext cx="8610600" cy="4038600"/>
        </p:xfrm>
        <a:graphic>
          <a:graphicData uri="http://schemas.openxmlformats.org/drawingml/2006/table">
            <a:tbl>
              <a:tblPr/>
              <a:tblGrid>
                <a:gridCol w="3481388"/>
                <a:gridCol w="1831975"/>
                <a:gridCol w="1647825"/>
                <a:gridCol w="1649412"/>
              </a:tblGrid>
              <a:tr h="1346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2017 г.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2019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latin typeface="Arial Cyr" charset="-52"/>
              </a:rPr>
              <a:t>Средняя заработная плата </a:t>
            </a:r>
            <a:r>
              <a:rPr lang="ru-RU" altLang="ru-RU" sz="3200" dirty="0">
                <a:latin typeface="Arial Cyr" charset="-52"/>
              </a:rPr>
              <a:t>в </a:t>
            </a:r>
            <a:r>
              <a:rPr lang="ru-RU" altLang="ru-RU" sz="3200" dirty="0" smtClean="0">
                <a:latin typeface="Arial Cyr" charset="-52"/>
              </a:rPr>
              <a:t>2017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2018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468643"/>
              </p:ext>
            </p:extLst>
          </p:nvPr>
        </p:nvGraphicFramePr>
        <p:xfrm>
          <a:off x="457200" y="762000"/>
          <a:ext cx="8001001" cy="4678680"/>
        </p:xfrm>
        <a:graphic>
          <a:graphicData uri="http://schemas.openxmlformats.org/drawingml/2006/table">
            <a:tbl>
              <a:tblPr/>
              <a:tblGrid>
                <a:gridCol w="4191000"/>
                <a:gridCol w="1981200"/>
                <a:gridCol w="1828801"/>
              </a:tblGrid>
              <a:tr h="958104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2017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2018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122845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Дополнительное образование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23555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24790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13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19479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20317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2018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199699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381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в разрезе муниципальных программ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430440"/>
              </p:ext>
            </p:extLst>
          </p:nvPr>
        </p:nvGraphicFramePr>
        <p:xfrm>
          <a:off x="228600" y="609600"/>
          <a:ext cx="8676456" cy="617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1371600"/>
                <a:gridCol w="1401013"/>
                <a:gridCol w="1331843"/>
              </a:tblGrid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программы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Отклоне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smtClean="0">
                          <a:effectLst/>
                        </a:rPr>
                        <a:t>образования»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324 651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341 573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+ 16 922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культуры»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27 009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27 287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+ 278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err="1">
                          <a:effectLst/>
                        </a:rPr>
                        <a:t>ФиС</a:t>
                      </a:r>
                      <a:r>
                        <a:rPr lang="ru-RU" sz="2000" dirty="0">
                          <a:effectLst/>
                        </a:rPr>
                        <a:t> и туризма»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1 797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</a:t>
                      </a:r>
                      <a:r>
                        <a:rPr lang="ru-RU" sz="2000" dirty="0" smtClean="0">
                          <a:effectLst/>
                        </a:rPr>
                        <a:t>602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</a:t>
                      </a:r>
                      <a:r>
                        <a:rPr lang="ru-RU" sz="2000" dirty="0" smtClean="0">
                          <a:effectLst/>
                        </a:rPr>
                        <a:t>195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«Семья и дети Вишеры»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26</a:t>
                      </a:r>
                      <a:r>
                        <a:rPr lang="ru-RU" sz="20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527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29 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790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r>
                        <a:rPr lang="ru-RU" sz="2000" baseline="0" dirty="0" smtClean="0">
                          <a:effectLst/>
                        </a:rPr>
                        <a:t> 3 </a:t>
                      </a:r>
                      <a:r>
                        <a:rPr lang="ru-RU" sz="2000" baseline="0" dirty="0" smtClean="0">
                          <a:effectLst/>
                        </a:rPr>
                        <a:t>263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2 497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 smtClean="0">
                          <a:effectLst/>
                        </a:rPr>
                        <a:t>792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</a:t>
                      </a:r>
                      <a:r>
                        <a:rPr lang="ru-RU" sz="2000" dirty="0" smtClean="0">
                          <a:effectLst/>
                        </a:rPr>
                        <a:t>295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«Экономическое развитие»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1 545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1 116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- 429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транспортной системы»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22 915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18 829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- 4 086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3 146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1 656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- 1 490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"Развитие и гармонизация межнациональных </a:t>
                      </a:r>
                      <a:r>
                        <a:rPr lang="ru-RU" sz="2000" dirty="0" smtClean="0">
                          <a:effectLst/>
                        </a:rPr>
                        <a:t>отношений»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227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- 25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«Градостроительная деятельность»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2 239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2 361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+ 122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«Создание условий для оказания медпомощи населению»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1 789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+ 1 789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«Обеспечение жильем»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15 095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+ 15 095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Непрограммные мероприятия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90 004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93 736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+ 3 732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060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Обеспечение жильем отдельных категорий граждан, тыс. 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1088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5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2016-2017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9200"/>
            <a:ext cx="8991600" cy="5486400"/>
          </a:xfrm>
          <a:noFill/>
        </p:spPr>
        <p:txBody>
          <a:bodyPr/>
          <a:lstStyle/>
          <a:p>
            <a:pPr algn="just"/>
            <a:r>
              <a:rPr lang="ru-RU" altLang="ru-RU" sz="3000" dirty="0" smtClean="0">
                <a:latin typeface="Times New Roman" pitchFamily="18" charset="0"/>
              </a:rPr>
              <a:t>Выполнение отраслевых Соглашений с министерством образования по заработной плате</a:t>
            </a:r>
            <a:endParaRPr lang="ru-RU" altLang="ru-RU" sz="3000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Завершен ремонт (35-52 км) 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автодороги Красновишерск – </a:t>
            </a:r>
            <a:r>
              <a:rPr lang="ru-RU" altLang="ru-RU" sz="3000" dirty="0" err="1" smtClean="0">
                <a:latin typeface="Times New Roman" pitchFamily="18" charset="0"/>
                <a:cs typeface="Times New Roman" pitchFamily="18" charset="0"/>
              </a:rPr>
              <a:t>Вая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, ведутся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ремонтные работы на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участке (52 – 99 км)</a:t>
            </a: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Начато строительство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средней общеобразовательной школы в г.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Красновишерске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просроченной кредиторской задолженности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1780913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8A3E"/>
                </a:solidFill>
              </a:rPr>
              <a:t>Структура расходов бюджета на </a:t>
            </a:r>
            <a:r>
              <a:rPr lang="ru-RU" sz="3200" b="1" dirty="0" smtClean="0">
                <a:solidFill>
                  <a:srgbClr val="008A3E"/>
                </a:solidFill>
              </a:rPr>
              <a:t>2018 </a:t>
            </a:r>
            <a:r>
              <a:rPr lang="ru-RU" sz="3200" b="1" dirty="0" smtClean="0">
                <a:solidFill>
                  <a:srgbClr val="008A3E"/>
                </a:solidFill>
              </a:rPr>
              <a:t>год</a:t>
            </a:r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008244"/>
              </p:ext>
            </p:extLst>
          </p:nvPr>
        </p:nvGraphicFramePr>
        <p:xfrm>
          <a:off x="228600" y="9906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Межбюджетное регулирование, млн.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997857"/>
              </p:ext>
            </p:extLst>
          </p:nvPr>
        </p:nvGraphicFramePr>
        <p:xfrm>
          <a:off x="457200" y="914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0031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880036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</a:t>
            </a:r>
            <a:r>
              <a:rPr lang="ru-RU" sz="2400" b="1" smtClean="0"/>
              <a:t>на 2017-2020 </a:t>
            </a:r>
            <a:r>
              <a:rPr lang="ru-RU" sz="2400" b="1" dirty="0" smtClean="0"/>
              <a:t>гг.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436941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24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00413"/>
              </p:ext>
            </p:extLst>
          </p:nvPr>
        </p:nvGraphicFramePr>
        <p:xfrm>
          <a:off x="152400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/>
                <a:gridCol w="1332412"/>
                <a:gridCol w="1970844"/>
                <a:gridCol w="1869637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2 296,1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745,6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809,0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3 387,7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2018-2020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обеспечение устойчивости и сбалансированности консолидированного </a:t>
            </a:r>
            <a:r>
              <a:rPr lang="ru-RU" altLang="ru-RU" dirty="0">
                <a:latin typeface="Times New Roman" pitchFamily="18" charset="0"/>
              </a:rPr>
              <a:t>бюджета района и поселений;</a:t>
            </a: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</a:t>
            </a:r>
            <a:r>
              <a:rPr lang="ru-RU" altLang="ru-RU" dirty="0" smtClean="0">
                <a:latin typeface="Times New Roman" pitchFamily="18" charset="0"/>
              </a:rPr>
              <a:t>уровня </a:t>
            </a:r>
            <a:r>
              <a:rPr lang="ru-RU" altLang="ru-RU" dirty="0">
                <a:latin typeface="Times New Roman" pitchFamily="18" charset="0"/>
              </a:rPr>
              <a:t>заработной платы работников МУ в соответствии с </a:t>
            </a:r>
            <a:r>
              <a:rPr lang="ru-RU" altLang="ru-RU" dirty="0" smtClean="0">
                <a:latin typeface="Times New Roman" pitchFamily="18" charset="0"/>
              </a:rPr>
              <a:t>отраслевыми Соглашениями;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повышение налогового потенциала путем продвижения инвестиционных </a:t>
            </a:r>
            <a:r>
              <a:rPr lang="ru-RU" altLang="ru-RU" dirty="0" smtClean="0">
                <a:latin typeface="Times New Roman" pitchFamily="18" charset="0"/>
              </a:rPr>
              <a:t>проектов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02802334"/>
              </p:ext>
            </p:extLst>
          </p:nvPr>
        </p:nvGraphicFramePr>
        <p:xfrm>
          <a:off x="457200" y="838200"/>
          <a:ext cx="8229600" cy="5966146"/>
        </p:xfrm>
        <a:graphic>
          <a:graphicData uri="http://schemas.openxmlformats.org/drawingml/2006/table">
            <a:tbl>
              <a:tblPr/>
              <a:tblGrid>
                <a:gridCol w="4191000"/>
                <a:gridCol w="2057400"/>
                <a:gridCol w="1981200"/>
              </a:tblGrid>
              <a:tr h="4572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(поселения)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(межселенка)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ЕНВД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300" b="1" dirty="0">
                <a:latin typeface="Times New Roman" pitchFamily="18" charset="0"/>
              </a:rPr>
              <a:t>Динамика налоговых и неналоговых доходов бюджета Красновишерского района, млн. руб.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5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22047450"/>
              </p:ext>
            </p:extLst>
          </p:nvPr>
        </p:nvGraphicFramePr>
        <p:xfrm>
          <a:off x="533400" y="10668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67000" y="1143000"/>
            <a:ext cx="990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100,9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 smtClean="0"/>
              <a:t>Структура собственных доходов бюджета </a:t>
            </a:r>
            <a:br>
              <a:rPr lang="ru-RU" sz="2800" dirty="0" smtClean="0"/>
            </a:br>
            <a:r>
              <a:rPr lang="ru-RU" sz="2800" dirty="0" smtClean="0"/>
              <a:t>на 2018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05057779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2020 годах,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59547252"/>
              </p:ext>
            </p:extLst>
          </p:nvPr>
        </p:nvGraphicFramePr>
        <p:xfrm>
          <a:off x="533400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56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2020 годах, млн. руб.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Доходы от использования </a:t>
            </a:r>
            <a:b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муниципального имущества</a:t>
            </a: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39450695"/>
              </p:ext>
            </p:extLst>
          </p:nvPr>
        </p:nvGraphicFramePr>
        <p:xfrm>
          <a:off x="533400" y="5334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4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210469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025496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2017 </a:t>
            </a:r>
            <a:r>
              <a:rPr lang="ru-RU" sz="2400" dirty="0"/>
              <a:t>– </a:t>
            </a:r>
            <a:r>
              <a:rPr lang="ru-RU" sz="2400" dirty="0" smtClean="0"/>
              <a:t>2020 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27113</TotalTime>
  <Words>819</Words>
  <Application>Microsoft Office PowerPoint</Application>
  <PresentationFormat>Экран (4:3)</PresentationFormat>
  <Paragraphs>289</Paragraphs>
  <Slides>24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Оформление по умолчанию</vt:lpstr>
      <vt:lpstr>Тема Office</vt:lpstr>
      <vt:lpstr>О бюджете  Красновишерского муниципального района  на 2018 год и плановый период 2019-2020 годов  (второе чтение)</vt:lpstr>
      <vt:lpstr>    Основные итоги бюджетной политики за 2016-2017 годы:</vt:lpstr>
      <vt:lpstr>    Основные задачи бюджетной политики на 2018-2020 годы:</vt:lpstr>
      <vt:lpstr>Источники налоговых доходов</vt:lpstr>
      <vt:lpstr>Динамика налоговых и неналоговых доходов бюджета Красновишерского района, млн. руб.</vt:lpstr>
      <vt:lpstr>Структура собственных доходов бюджета  на 2018 год</vt:lpstr>
      <vt:lpstr>Налоговые доходы, планируемые к поступлению в бюджет в 2017 – 2020 годах, млн. руб.  Налог на доходы физических лиц</vt:lpstr>
      <vt:lpstr>Налоговые доходы, планируемые к поступлению в бюджет в 2017 – 2020 годах, млн. руб. Доходы от использования  муниципального имущества</vt:lpstr>
      <vt:lpstr>Презентация PowerPoint</vt:lpstr>
      <vt:lpstr>Структура доходов бюджета  Красновишерского муниципального района</vt:lpstr>
      <vt:lpstr>Динамика доходов бюджета  в 2017-2020 годах, млн. руб.</vt:lpstr>
      <vt:lpstr>Основные подходы к формированию расходов бюджета на 2018-2020 годы</vt:lpstr>
      <vt:lpstr>Особенности формирования расходов</vt:lpstr>
      <vt:lpstr>Динамика расходов бюджета в 2017 – 2020 гг., млн. руб.</vt:lpstr>
      <vt:lpstr>Сценарные условия развития в 2018-2020  гг (темп роста к предыдущему году) </vt:lpstr>
      <vt:lpstr>Средняя заработная плата в 2017 -2018 гг. </vt:lpstr>
      <vt:lpstr>Структура бюджета на 2018 год</vt:lpstr>
      <vt:lpstr>Расходы бюджета в разрезе муниципальных программ</vt:lpstr>
      <vt:lpstr>Обеспечение жильем отдельных категорий граждан, тыс. руб.</vt:lpstr>
      <vt:lpstr>Структура муниципального дорожного фонда, млн. руб.</vt:lpstr>
      <vt:lpstr>Структура расходов бюджета на 2018 год</vt:lpstr>
      <vt:lpstr>Межбюджетное регулирование, млн. руб.</vt:lpstr>
      <vt:lpstr>Субсидии на реализацию ПРП и инвестиционных проектов, тыс. руб.</vt:lpstr>
      <vt:lpstr>Основные характеристики бюджета на 2017-2020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967</cp:revision>
  <cp:lastPrinted>2017-11-23T05:10:18Z</cp:lastPrinted>
  <dcterms:created xsi:type="dcterms:W3CDTF">1601-01-01T00:00:00Z</dcterms:created>
  <dcterms:modified xsi:type="dcterms:W3CDTF">2017-12-18T11:50:02Z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