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drawings/drawing3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4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5.xml" ContentType="application/vnd.openxmlformats-officedocument.drawingml.chartshapes+xml"/>
  <Override PartName="/ppt/charts/chart16.xml" ContentType="application/vnd.openxmlformats-officedocument.drawingml.chart+xml"/>
  <Override PartName="/ppt/notesSlides/notesSlide6.xml" ContentType="application/vnd.openxmlformats-officedocument.presentationml.notesSlide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3" r:id="rId2"/>
  </p:sldMasterIdLst>
  <p:notesMasterIdLst>
    <p:notesMasterId r:id="rId28"/>
  </p:notesMasterIdLst>
  <p:handoutMasterIdLst>
    <p:handoutMasterId r:id="rId29"/>
  </p:handoutMasterIdLst>
  <p:sldIdLst>
    <p:sldId id="326" r:id="rId3"/>
    <p:sldId id="310" r:id="rId4"/>
    <p:sldId id="307" r:id="rId5"/>
    <p:sldId id="311" r:id="rId6"/>
    <p:sldId id="364" r:id="rId7"/>
    <p:sldId id="392" r:id="rId8"/>
    <p:sldId id="367" r:id="rId9"/>
    <p:sldId id="369" r:id="rId10"/>
    <p:sldId id="373" r:id="rId11"/>
    <p:sldId id="391" r:id="rId12"/>
    <p:sldId id="376" r:id="rId13"/>
    <p:sldId id="388" r:id="rId14"/>
    <p:sldId id="387" r:id="rId15"/>
    <p:sldId id="378" r:id="rId16"/>
    <p:sldId id="325" r:id="rId17"/>
    <p:sldId id="377" r:id="rId18"/>
    <p:sldId id="379" r:id="rId19"/>
    <p:sldId id="396" r:id="rId20"/>
    <p:sldId id="397" r:id="rId21"/>
    <p:sldId id="380" r:id="rId22"/>
    <p:sldId id="382" r:id="rId23"/>
    <p:sldId id="381" r:id="rId24"/>
    <p:sldId id="389" r:id="rId25"/>
    <p:sldId id="394" r:id="rId26"/>
    <p:sldId id="386" r:id="rId27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8E78"/>
    <a:srgbClr val="FFDE75"/>
    <a:srgbClr val="FF9900"/>
    <a:srgbClr val="CC99FF"/>
    <a:srgbClr val="FFE285"/>
    <a:srgbClr val="CCFFFF"/>
    <a:srgbClr val="008A3E"/>
    <a:srgbClr val="CCCCFF"/>
    <a:srgbClr val="FF33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9" autoAdjust="0"/>
    <p:restoredTop sz="90720" autoAdjust="0"/>
  </p:normalViewPr>
  <p:slideViewPr>
    <p:cSldViewPr>
      <p:cViewPr>
        <p:scale>
          <a:sx n="100" d="100"/>
          <a:sy n="100" d="100"/>
        </p:scale>
        <p:origin x="-19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52;&#1086;&#1080;%20&#1076;&#1086;&#1082;&#1091;&#1084;&#1077;&#1085;&#1090;&#1099;\&#1041;&#1102;&#1076;&#1078;&#1077;&#1090;%202015-2017\&#1050;&#1085;&#1080;&#1075;&#1072;1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965782055020901E-2"/>
          <c:y val="1.4226830801079442E-2"/>
          <c:w val="0.93397248954991741"/>
          <c:h val="0.8560881298288418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2592592592592587E-3"/>
                  <c:y val="4.6948356807511738E-3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chemeClr val="accent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728395061728392E-3"/>
                  <c:y val="8.6070993180980237E-17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chemeClr val="accent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345679012345736E-2"/>
                  <c:y val="-8.6070993180980237E-17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chemeClr val="accent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2592592592592587E-3"/>
                  <c:y val="2.3474178403755869E-3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chemeClr val="accent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1728395061727264E-3"/>
                  <c:y val="2.3474178403755006E-3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chemeClr val="accent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Лист1!$B$1:$H$1</c:f>
              <c:strCache>
                <c:ptCount val="5"/>
                <c:pt idx="0">
                  <c:v>2016</c:v>
                </c:pt>
                <c:pt idx="1">
                  <c:v>2017 (оценка)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Лист1!$B$3:$H$3</c:f>
              <c:numCache>
                <c:formatCode>General</c:formatCode>
                <c:ptCount val="5"/>
                <c:pt idx="0">
                  <c:v>5.5</c:v>
                </c:pt>
                <c:pt idx="1">
                  <c:v>5</c:v>
                </c:pt>
                <c:pt idx="2">
                  <c:v>4.5999999999999996</c:v>
                </c:pt>
                <c:pt idx="3">
                  <c:v>4.8</c:v>
                </c:pt>
                <c:pt idx="4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Лист1!$A$2</c:f>
              <c:strCache>
                <c:ptCount val="1"/>
                <c:pt idx="0">
                  <c:v>Налоговые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2592592592592587E-3"/>
                  <c:y val="-4.69483568075121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72839506172839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345679012345736E-2"/>
                  <c:y val="-2.347417840375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25925925925925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432098765431985E-2"/>
                  <c:y val="-4.303549659049011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Лист1!$B$1:$H$1</c:f>
              <c:strCache>
                <c:ptCount val="5"/>
                <c:pt idx="0">
                  <c:v>2016</c:v>
                </c:pt>
                <c:pt idx="1">
                  <c:v>2017 (оценка)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Лист1!$B$2:$H$2</c:f>
              <c:numCache>
                <c:formatCode>General</c:formatCode>
                <c:ptCount val="5"/>
                <c:pt idx="0">
                  <c:v>27</c:v>
                </c:pt>
                <c:pt idx="1">
                  <c:v>28</c:v>
                </c:pt>
                <c:pt idx="2">
                  <c:v>27.6</c:v>
                </c:pt>
                <c:pt idx="3">
                  <c:v>28.7</c:v>
                </c:pt>
                <c:pt idx="4">
                  <c:v>29.8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7318016"/>
        <c:axId val="97319552"/>
        <c:axId val="0"/>
      </c:bar3DChart>
      <c:catAx>
        <c:axId val="97318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97319552"/>
        <c:crosses val="autoZero"/>
        <c:auto val="1"/>
        <c:lblAlgn val="ctr"/>
        <c:lblOffset val="100"/>
        <c:noMultiLvlLbl val="0"/>
      </c:catAx>
      <c:valAx>
        <c:axId val="973195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73180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974409448818897E-2"/>
          <c:y val="7.1535015639131571E-3"/>
          <c:w val="0.96604938271604934"/>
          <c:h val="0.7910879488772700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2017 (перв.)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412.6</c:v>
                </c:pt>
                <c:pt idx="1">
                  <c:v>447.2</c:v>
                </c:pt>
                <c:pt idx="2">
                  <c:v>447.4</c:v>
                </c:pt>
                <c:pt idx="3">
                  <c:v>445.3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2017 (перв.)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90</c:v>
                </c:pt>
                <c:pt idx="1">
                  <c:v>87.5</c:v>
                </c:pt>
                <c:pt idx="2">
                  <c:v>78.8</c:v>
                </c:pt>
                <c:pt idx="3">
                  <c:v>73.5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9604736"/>
        <c:axId val="99680256"/>
        <c:axId val="0"/>
      </c:bar3DChart>
      <c:catAx>
        <c:axId val="99604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99680256"/>
        <c:crosses val="autoZero"/>
        <c:auto val="1"/>
        <c:lblAlgn val="ctr"/>
        <c:lblOffset val="100"/>
        <c:noMultiLvlLbl val="0"/>
      </c:catAx>
      <c:valAx>
        <c:axId val="996802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96047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784946236559141E-2"/>
          <c:y val="7.0007521925612951E-2"/>
          <c:w val="0.95409604519774016"/>
          <c:h val="0.929992551606724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explosion val="25"/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CC99FF"/>
              </a:solidFill>
            </c:spPr>
          </c:dPt>
          <c:dPt>
            <c:idx val="5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6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0.4465944881889764"/>
                  <c:y val="-4.9695121951219515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6222059944119887E-2"/>
                  <c:y val="9.7763747519364952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795201507069681E-2"/>
                  <c:y val="1.381761731003136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3925789518245705E-2"/>
                  <c:y val="-9.7154471544715452E-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2013578443823554"/>
                  <c:y val="0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5.0034395902125037E-2"/>
                  <c:y val="-2.0579188272197683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948252688172043E-2"/>
                  <c:y val="-6.911368110236219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Развитие образования</c:v>
                </c:pt>
                <c:pt idx="1">
                  <c:v>Развитие культуры</c:v>
                </c:pt>
                <c:pt idx="2">
                  <c:v>Семья и дети Вишеры</c:v>
                </c:pt>
                <c:pt idx="3">
                  <c:v>Обеспечение жильем</c:v>
                </c:pt>
                <c:pt idx="4">
                  <c:v>Развитие транспортной системы</c:v>
                </c:pt>
                <c:pt idx="5">
                  <c:v>Непрограммные </c:v>
                </c:pt>
                <c:pt idx="6">
                  <c:v>Прочие программы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342.8</c:v>
                </c:pt>
                <c:pt idx="1">
                  <c:v>25.5</c:v>
                </c:pt>
                <c:pt idx="2">
                  <c:v>29.9</c:v>
                </c:pt>
                <c:pt idx="3">
                  <c:v>15.1</c:v>
                </c:pt>
                <c:pt idx="4">
                  <c:v>22.4</c:v>
                </c:pt>
                <c:pt idx="5">
                  <c:v>87.5</c:v>
                </c:pt>
                <c:pt idx="6">
                  <c:v>11.5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explosion val="25"/>
          <c:dLbls>
            <c:dLbl>
              <c:idx val="0"/>
              <c:layout>
                <c:manualLayout>
                  <c:x val="1.6635863225430154E-2"/>
                  <c:y val="-5.9543792116727425E-2"/>
                </c:manualLayout>
              </c:layout>
              <c:tx>
                <c:rich>
                  <a:bodyPr/>
                  <a:lstStyle/>
                  <a:p>
                    <a:r>
                      <a:rPr lang="ru-RU" sz="2800" dirty="0" smtClean="0"/>
                      <a:t>дети-сироты</a:t>
                    </a:r>
                    <a:r>
                      <a:rPr lang="ru-RU" sz="2800" dirty="0"/>
                      <a:t>; 5233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2800" dirty="0" err="1" smtClean="0"/>
                      <a:t>Реабили</a:t>
                    </a:r>
                    <a:endParaRPr lang="ru-RU" sz="2800" dirty="0" smtClean="0"/>
                  </a:p>
                  <a:p>
                    <a:r>
                      <a:rPr lang="ru-RU" sz="2800" dirty="0" smtClean="0"/>
                      <a:t>тирован</a:t>
                    </a:r>
                  </a:p>
                  <a:p>
                    <a:r>
                      <a:rPr lang="ru-RU" sz="2800" dirty="0" err="1" smtClean="0"/>
                      <a:t>ные</a:t>
                    </a:r>
                    <a:r>
                      <a:rPr lang="ru-RU" sz="2800" dirty="0" smtClean="0"/>
                      <a:t> </a:t>
                    </a:r>
                    <a:r>
                      <a:rPr lang="ru-RU" sz="2800" dirty="0"/>
                      <a:t>8400,6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2800" smtClean="0"/>
                      <a:t>ветераны </a:t>
                    </a:r>
                    <a:r>
                      <a:rPr lang="ru-RU" sz="2800"/>
                      <a:t>1301,2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дети-сироты</c:v>
                </c:pt>
                <c:pt idx="1">
                  <c:v>реабилитированные</c:v>
                </c:pt>
                <c:pt idx="2">
                  <c:v>ветераны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5233</c:v>
                </c:pt>
                <c:pt idx="1">
                  <c:v>8400.6</c:v>
                </c:pt>
                <c:pt idx="2">
                  <c:v>1301.2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(перв.)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16.3</c:v>
                </c:pt>
                <c:pt idx="1">
                  <c:v>15.6</c:v>
                </c:pt>
                <c:pt idx="2">
                  <c:v>16.3</c:v>
                </c:pt>
                <c:pt idx="3">
                  <c:v>16.100000000000001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Ремонт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(перв.)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</c:v>
                </c:pt>
                <c:pt idx="1">
                  <c:v>3.4</c:v>
                </c:pt>
                <c:pt idx="2">
                  <c:v>5.2</c:v>
                </c:pt>
                <c:pt idx="3">
                  <c:v>4.7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Переправы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2017 (перв.)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0.7</c:v>
                </c:pt>
                <c:pt idx="1">
                  <c:v>0.7</c:v>
                </c:pt>
                <c:pt idx="2">
                  <c:v>0.7</c:v>
                </c:pt>
                <c:pt idx="3">
                  <c:v>0.7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rgbClr val="CC99FF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2017 (перв.)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1.6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0918016"/>
        <c:axId val="100919552"/>
        <c:axId val="0"/>
      </c:bar3DChart>
      <c:catAx>
        <c:axId val="100918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00919552"/>
        <c:crosses val="autoZero"/>
        <c:auto val="1"/>
        <c:lblAlgn val="ctr"/>
        <c:lblOffset val="100"/>
        <c:noMultiLvlLbl val="0"/>
      </c:catAx>
      <c:valAx>
        <c:axId val="1009195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09180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764367816091954E-2"/>
          <c:y val="4.0277690288713919E-2"/>
          <c:w val="0.90804597701149425"/>
          <c:h val="0.888333508311461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9900"/>
            </a:solidFill>
            <a:effectLst/>
            <a:scene3d>
              <a:camera prst="orthographicFront"/>
              <a:lightRig rig="threePt" dir="t"/>
            </a:scene3d>
            <a:sp3d>
              <a:bevelT w="101600" h="101600"/>
              <a:bevelB w="101600" h="101600"/>
            </a:sp3d>
          </c:spPr>
          <c:explosion val="25"/>
          <c:dPt>
            <c:idx val="1"/>
            <c:bubble3D val="0"/>
            <c:spPr>
              <a:solidFill>
                <a:srgbClr val="00B050"/>
              </a:solidFill>
              <a:effectLst/>
              <a:scene3d>
                <a:camera prst="orthographicFront"/>
                <a:lightRig rig="threePt" dir="t"/>
              </a:scene3d>
              <a:sp3d>
                <a:bevelT w="101600" h="101600"/>
                <a:bevelB w="101600" h="101600"/>
              </a:sp3d>
            </c:spPr>
          </c:dPt>
          <c:dLbls>
            <c:dLbl>
              <c:idx val="0"/>
              <c:layout>
                <c:manualLayout>
                  <c:x val="-2.1357113346942742E-2"/>
                  <c:y val="-0.6108103402524501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1772747156605421E-2"/>
                  <c:y val="0.423305272270232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Расходы социальной направленности</c:v>
                </c:pt>
                <c:pt idx="1">
                  <c:v>Прочие 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398700</c:v>
                </c:pt>
                <c:pt idx="1">
                  <c:v>135988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7.716049382716049E-3"/>
                  <c:y val="-0.41314553990610325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777777777777776E-2"/>
                  <c:y val="-0.3654575198648114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975308641975308E-2"/>
                  <c:y val="-0.29956908639844676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88888888888888E-2"/>
                  <c:y val="-0.32037428540610507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(перв.)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27.3</c:v>
                </c:pt>
                <c:pt idx="1">
                  <c:v>20.100000000000001</c:v>
                </c:pt>
                <c:pt idx="2">
                  <c:v>15.6</c:v>
                </c:pt>
                <c:pt idx="3">
                  <c:v>16.2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1030144"/>
        <c:axId val="101048320"/>
        <c:axId val="0"/>
      </c:bar3DChart>
      <c:catAx>
        <c:axId val="101030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01048320"/>
        <c:crosses val="autoZero"/>
        <c:auto val="1"/>
        <c:lblAlgn val="ctr"/>
        <c:lblOffset val="100"/>
        <c:noMultiLvlLbl val="0"/>
      </c:catAx>
      <c:valAx>
        <c:axId val="10104832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10301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3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Единая субсидия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1.9174041297935103E-2"/>
                  <c:y val="2.41545893719806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749262536873156E-2"/>
                  <c:y val="-7.246376811594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324483775811209E-2"/>
                  <c:y val="-2.41545893719806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749262536873156E-2"/>
                  <c:y val="-4.8309178743961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14631.3</c:v>
                </c:pt>
                <c:pt idx="1">
                  <c:v>0</c:v>
                </c:pt>
                <c:pt idx="2">
                  <c:v>14463.7</c:v>
                </c:pt>
                <c:pt idx="3">
                  <c:v>14175.2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0723328"/>
        <c:axId val="100725120"/>
        <c:axId val="0"/>
      </c:bar3DChart>
      <c:catAx>
        <c:axId val="100723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00725120"/>
        <c:crosses val="autoZero"/>
        <c:auto val="1"/>
        <c:lblAlgn val="ctr"/>
        <c:lblOffset val="100"/>
        <c:noMultiLvlLbl val="0"/>
      </c:catAx>
      <c:valAx>
        <c:axId val="1007251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07233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4492753623188406E-3"/>
                  <c:y val="0.36036036036036034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985507246376812E-3"/>
                  <c:y val="0.36711711711711703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478260869565218E-3"/>
                  <c:y val="0.35585585585585588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7969873331051008E-3"/>
                  <c:y val="0.33333315599063629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ln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500286.2</c:v>
                </c:pt>
                <c:pt idx="1">
                  <c:v>530029</c:v>
                </c:pt>
                <c:pt idx="2">
                  <c:v>527599.9</c:v>
                </c:pt>
                <c:pt idx="3">
                  <c:v>527034.30000000005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0.369369369369369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492753623188406E-3"/>
                  <c:y val="0.335585408242888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7971014492753624E-3"/>
                  <c:y val="0.344594594594594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246376811594203E-3"/>
                  <c:y val="0.328828828828828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502582.3</c:v>
                </c:pt>
                <c:pt idx="1">
                  <c:v>534687.69999999995</c:v>
                </c:pt>
                <c:pt idx="2">
                  <c:v>532430.80000000005</c:v>
                </c:pt>
                <c:pt idx="3">
                  <c:v>531463.19999999995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420288"/>
        <c:axId val="151426176"/>
        <c:axId val="0"/>
      </c:bar3DChart>
      <c:catAx>
        <c:axId val="151420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1426176"/>
        <c:crosses val="autoZero"/>
        <c:auto val="1"/>
        <c:lblAlgn val="ctr"/>
        <c:lblOffset val="100"/>
        <c:noMultiLvlLbl val="0"/>
      </c:catAx>
      <c:valAx>
        <c:axId val="151426176"/>
        <c:scaling>
          <c:orientation val="minMax"/>
          <c:min val="200"/>
        </c:scaling>
        <c:delete val="1"/>
        <c:axPos val="l"/>
        <c:numFmt formatCode="General" sourceLinked="1"/>
        <c:majorTickMark val="out"/>
        <c:minorTickMark val="none"/>
        <c:tickLblPos val="nextTo"/>
        <c:crossAx val="15142028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explosion val="30"/>
          <c:dPt>
            <c:idx val="0"/>
            <c:bubble3D val="0"/>
            <c:spPr>
              <a:solidFill>
                <a:srgbClr val="CC99FF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-5.3842592592592595E-2"/>
                  <c:y val="-0.1166507547675489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-3.1584159618936523E-3"/>
                  <c:y val="-6.1224539396367134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2"/>
              <c:layout>
                <c:manualLayout>
                  <c:x val="-5.9068666763876738E-2"/>
                  <c:y val="-2.404968843094828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3"/>
              <c:layout>
                <c:manualLayout>
                  <c:x val="9.2824681637017573E-3"/>
                  <c:y val="-0.2576642765586529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4"/>
              <c:layout>
                <c:manualLayout>
                  <c:x val="4.6280621172353459E-2"/>
                  <c:y val="-4.068499964038648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5"/>
              <c:layout>
                <c:manualLayout>
                  <c:x val="0.14536891221930592"/>
                  <c:y val="-3.082746091348785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0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ЕНВД</c:v>
                </c:pt>
                <c:pt idx="2">
                  <c:v>ТН</c:v>
                </c:pt>
                <c:pt idx="3">
                  <c:v>Доходы от исп-ния МИ</c:v>
                </c:pt>
                <c:pt idx="4">
                  <c:v>Акцизы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41695</c:v>
                </c:pt>
                <c:pt idx="1">
                  <c:v>6322</c:v>
                </c:pt>
                <c:pt idx="2">
                  <c:v>8136</c:v>
                </c:pt>
                <c:pt idx="3">
                  <c:v>27409</c:v>
                </c:pt>
                <c:pt idx="4">
                  <c:v>6960</c:v>
                </c:pt>
                <c:pt idx="5">
                  <c:v>4629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109094002138622E-2"/>
          <c:y val="0.13776374307378245"/>
          <c:w val="0.91819954797317005"/>
          <c:h val="0.765228831567420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</c:v>
                </c:pt>
              </c:strCache>
            </c:strRef>
          </c:tx>
          <c:spPr>
            <a:solidFill>
              <a:srgbClr val="CC99FF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(оценка)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41.4</c:v>
                </c:pt>
                <c:pt idx="1">
                  <c:v>41.7</c:v>
                </c:pt>
                <c:pt idx="2">
                  <c:v>44</c:v>
                </c:pt>
                <c:pt idx="3">
                  <c:v>46.6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9844480"/>
        <c:axId val="99846016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square"/>
            <c:size val="9"/>
            <c:spPr>
              <a:solidFill>
                <a:srgbClr val="FF0000"/>
              </a:solidFill>
              <a:ln w="41275">
                <a:solidFill>
                  <a:srgbClr val="FF3300"/>
                </a:solidFill>
              </a:ln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(оценка)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 formatCode="General">
                  <c:v>100</c:v>
                </c:pt>
                <c:pt idx="1">
                  <c:v>100.72463768115942</c:v>
                </c:pt>
                <c:pt idx="2">
                  <c:v>105.515587529976</c:v>
                </c:pt>
                <c:pt idx="3">
                  <c:v>105.90909090909091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853440"/>
        <c:axId val="99847552"/>
      </c:lineChart>
      <c:catAx>
        <c:axId val="99844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99846016"/>
        <c:crosses val="autoZero"/>
        <c:auto val="1"/>
        <c:lblAlgn val="ctr"/>
        <c:lblOffset val="100"/>
        <c:noMultiLvlLbl val="0"/>
      </c:catAx>
      <c:valAx>
        <c:axId val="99846016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99844480"/>
        <c:crosses val="autoZero"/>
        <c:crossBetween val="between"/>
      </c:valAx>
      <c:valAx>
        <c:axId val="99847552"/>
        <c:scaling>
          <c:orientation val="minMax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99853440"/>
        <c:crosses val="max"/>
        <c:crossBetween val="between"/>
      </c:valAx>
      <c:catAx>
        <c:axId val="99853440"/>
        <c:scaling>
          <c:orientation val="minMax"/>
        </c:scaling>
        <c:delete val="1"/>
        <c:axPos val="b"/>
        <c:majorTickMark val="out"/>
        <c:minorTickMark val="none"/>
        <c:tickLblPos val="nextTo"/>
        <c:crossAx val="9984755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23941503839797804"/>
          <c:y val="0.92845162583843688"/>
          <c:w val="0.61993523379022064"/>
          <c:h val="5.997430008748906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825143384854678E-2"/>
          <c:y val="0.29504906346933907"/>
          <c:w val="0.91819954797317005"/>
          <c:h val="0.570153006442376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(оценка)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26.8</c:v>
                </c:pt>
                <c:pt idx="1">
                  <c:v>27.4</c:v>
                </c:pt>
                <c:pt idx="2">
                  <c:v>29.1</c:v>
                </c:pt>
                <c:pt idx="3">
                  <c:v>29.1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9898112"/>
        <c:axId val="9989964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</c:v>
                </c:pt>
              </c:strCache>
            </c:strRef>
          </c:tx>
          <c:spPr>
            <a:ln w="50800">
              <a:solidFill>
                <a:srgbClr val="FF3300"/>
              </a:solidFill>
            </a:ln>
          </c:spPr>
          <c:marker>
            <c:symbol val="square"/>
            <c:size val="9"/>
            <c:spPr>
              <a:solidFill>
                <a:srgbClr val="FF3300"/>
              </a:solidFill>
            </c:spPr>
          </c:marker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(оценка)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 formatCode="General">
                  <c:v>100</c:v>
                </c:pt>
                <c:pt idx="1">
                  <c:v>102.23880597014924</c:v>
                </c:pt>
                <c:pt idx="2">
                  <c:v>106.20437956204381</c:v>
                </c:pt>
                <c:pt idx="3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911168"/>
        <c:axId val="99909632"/>
      </c:lineChart>
      <c:catAx>
        <c:axId val="9989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99899648"/>
        <c:crosses val="autoZero"/>
        <c:auto val="1"/>
        <c:lblAlgn val="ctr"/>
        <c:lblOffset val="100"/>
        <c:noMultiLvlLbl val="0"/>
      </c:catAx>
      <c:valAx>
        <c:axId val="99899648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99898112"/>
        <c:crosses val="autoZero"/>
        <c:crossBetween val="between"/>
      </c:valAx>
      <c:valAx>
        <c:axId val="99909632"/>
        <c:scaling>
          <c:orientation val="minMax"/>
          <c:max val="11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99911168"/>
        <c:crosses val="max"/>
        <c:crossBetween val="between"/>
      </c:valAx>
      <c:catAx>
        <c:axId val="99911168"/>
        <c:scaling>
          <c:orientation val="minMax"/>
        </c:scaling>
        <c:delete val="1"/>
        <c:axPos val="b"/>
        <c:majorTickMark val="out"/>
        <c:minorTickMark val="none"/>
        <c:tickLblPos val="nextTo"/>
        <c:crossAx val="99909632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012149473233554E-2"/>
          <c:y val="7.8741253630999125E-2"/>
          <c:w val="0.86196671044334061"/>
          <c:h val="0.43121449862544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района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(оценка)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6.7</c:v>
                </c:pt>
                <c:pt idx="1">
                  <c:v>6.3</c:v>
                </c:pt>
                <c:pt idx="2">
                  <c:v>6.1</c:v>
                </c:pt>
                <c:pt idx="3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100045952"/>
        <c:axId val="10004748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3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088747179434576E-2"/>
                  <c:y val="-7.4825192698668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(оценка)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100</c:v>
                </c:pt>
                <c:pt idx="1">
                  <c:v>94.02985074626865</c:v>
                </c:pt>
                <c:pt idx="2">
                  <c:v>96.825396825396822</c:v>
                </c:pt>
                <c:pt idx="3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071296"/>
        <c:axId val="100069760"/>
      </c:lineChart>
      <c:catAx>
        <c:axId val="100045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047488"/>
        <c:crosses val="autoZero"/>
        <c:auto val="1"/>
        <c:lblAlgn val="ctr"/>
        <c:lblOffset val="100"/>
        <c:noMultiLvlLbl val="0"/>
      </c:catAx>
      <c:valAx>
        <c:axId val="100047488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100045952"/>
        <c:crosses val="autoZero"/>
        <c:crossBetween val="between"/>
      </c:valAx>
      <c:valAx>
        <c:axId val="100069760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crossAx val="100071296"/>
        <c:crosses val="max"/>
        <c:crossBetween val="between"/>
      </c:valAx>
      <c:catAx>
        <c:axId val="1000712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0006976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2.9893100389975502E-3"/>
          <c:y val="0.74206616728472508"/>
          <c:w val="0.98934138741037358"/>
          <c:h val="0.12013198844360833"/>
        </c:manualLayout>
      </c:layout>
      <c:overlay val="0"/>
      <c:spPr>
        <a:solidFill>
          <a:schemeClr val="bg1">
            <a:alpha val="87000"/>
          </a:schemeClr>
        </a:solidFill>
      </c:sp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367956551255939E-2"/>
          <c:y val="9.3920254913998802E-2"/>
          <c:w val="0.86196671044334061"/>
          <c:h val="0.6248995626946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 района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(оценка)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8.1</c:v>
                </c:pt>
                <c:pt idx="1">
                  <c:v>8.1</c:v>
                </c:pt>
                <c:pt idx="2">
                  <c:v>8.1</c:v>
                </c:pt>
                <c:pt idx="3">
                  <c:v>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99967360"/>
        <c:axId val="99968896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0865675619087501E-2"/>
                  <c:y val="-7.0974533805323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(оценка)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988608"/>
        <c:axId val="99970432"/>
      </c:lineChart>
      <c:catAx>
        <c:axId val="99967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9968896"/>
        <c:crosses val="autoZero"/>
        <c:auto val="1"/>
        <c:lblAlgn val="ctr"/>
        <c:lblOffset val="100"/>
        <c:noMultiLvlLbl val="0"/>
      </c:catAx>
      <c:valAx>
        <c:axId val="99968896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99967360"/>
        <c:crosses val="autoZero"/>
        <c:crossBetween val="between"/>
      </c:valAx>
      <c:valAx>
        <c:axId val="99970432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99988608"/>
        <c:crosses val="max"/>
        <c:crossBetween val="between"/>
      </c:valAx>
      <c:catAx>
        <c:axId val="99988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997043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5.6893320097050146E-3"/>
          <c:y val="0.85995215325807317"/>
          <c:w val="0.98934138741037358"/>
          <c:h val="0.1400478467419268"/>
        </c:manualLayout>
      </c:layout>
      <c:overlay val="0"/>
      <c:spPr>
        <a:solidFill>
          <a:schemeClr val="bg1">
            <a:alpha val="87000"/>
          </a:schemeClr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49196126516885E-2"/>
          <c:y val="1.1073604353820829E-2"/>
          <c:w val="0.96301607746966222"/>
          <c:h val="0.961782082196995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CC99FF"/>
            </a:solidFill>
          </c:spPr>
          <c:explosion val="25"/>
          <c:dPt>
            <c:idx val="1"/>
            <c:bubble3D val="0"/>
            <c:spPr>
              <a:solidFill>
                <a:schemeClr val="accent6"/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rgbClr val="FF9900"/>
              </a:solidFill>
            </c:spPr>
          </c:dPt>
          <c:dPt>
            <c:idx val="4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-4.2464731839211442E-2"/>
                  <c:y val="-2.28657085993225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-0.11036578000825704"/>
                  <c:y val="5.7513651244859902E-2"/>
                </c:manualLayout>
              </c:layout>
              <c:tx>
                <c:rich>
                  <a:bodyPr/>
                  <a:lstStyle/>
                  <a:p>
                    <a:endParaRPr lang="ru-RU" sz="1400" dirty="0" smtClean="0"/>
                  </a:p>
                  <a:p>
                    <a:r>
                      <a:rPr lang="ru-RU" sz="1400" dirty="0" err="1" smtClean="0"/>
                      <a:t>Субвен</a:t>
                    </a:r>
                    <a:endParaRPr lang="ru-RU" sz="1400" dirty="0" smtClean="0"/>
                  </a:p>
                  <a:p>
                    <a:r>
                      <a:rPr lang="ru-RU" sz="1400" dirty="0" err="1" smtClean="0"/>
                      <a:t>ции</a:t>
                    </a:r>
                    <a:r>
                      <a:rPr lang="ru-RU" sz="1400" dirty="0" smtClean="0"/>
                      <a:t> 46 %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err="1" smtClean="0"/>
                      <a:t>Субси</a:t>
                    </a:r>
                    <a:endParaRPr lang="ru-RU" dirty="0" smtClean="0"/>
                  </a:p>
                  <a:p>
                    <a:r>
                      <a:rPr lang="ru-RU" dirty="0" err="1" smtClean="0"/>
                      <a:t>дии</a:t>
                    </a:r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3,4%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3"/>
              <c:layout>
                <c:manualLayout>
                  <c:x val="5.7312431995738815E-2"/>
                  <c:y val="-0.1024643103717066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numFmt formatCode="0.0%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0"/>
          </c:dLbls>
          <c:cat>
            <c:strRef>
              <c:f>Лист1!$A$2:$A$5</c:f>
              <c:strCache>
                <c:ptCount val="4"/>
                <c:pt idx="0">
                  <c:v>Налоги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Дотация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90026</c:v>
                </c:pt>
                <c:pt idx="1">
                  <c:v>229966</c:v>
                </c:pt>
                <c:pt idx="2">
                  <c:v>17259</c:v>
                </c:pt>
                <c:pt idx="3">
                  <c:v>163035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982755101409644E-3"/>
          <c:y val="4.8744358801484478E-2"/>
          <c:w val="0.98149080540109235"/>
          <c:h val="0.927694210090481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4"/>
          <c:dPt>
            <c:idx val="0"/>
            <c:bubble3D val="0"/>
            <c:spPr>
              <a:solidFill>
                <a:srgbClr val="CC99FF"/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rgbClr val="FF9900"/>
              </a:solidFill>
            </c:spPr>
          </c:dPt>
          <c:dLbls>
            <c:dLbl>
              <c:idx val="0"/>
              <c:layout>
                <c:manualLayout>
                  <c:x val="-0.10164086323459372"/>
                  <c:y val="-2.2682983371498103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Налоги 18%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7782781080094759E-2"/>
                  <c:y val="3.9544067655913714E-2"/>
                </c:manualLayout>
              </c:layout>
              <c:tx>
                <c:rich>
                  <a:bodyPr/>
                  <a:lstStyle/>
                  <a:p>
                    <a:endParaRPr lang="ru-RU" sz="1400" dirty="0" smtClean="0"/>
                  </a:p>
                  <a:p>
                    <a:r>
                      <a:rPr lang="ru-RU" sz="1400" dirty="0" err="1" smtClean="0"/>
                      <a:t>Субвен</a:t>
                    </a:r>
                    <a:r>
                      <a:rPr lang="ru-RU" sz="1400" dirty="0" smtClean="0"/>
                      <a:t> </a:t>
                    </a:r>
                    <a:r>
                      <a:rPr lang="ru-RU" sz="1400" dirty="0" err="1" smtClean="0"/>
                      <a:t>ции</a:t>
                    </a:r>
                    <a:r>
                      <a:rPr lang="ru-RU" sz="1400" dirty="0" smtClean="0"/>
                      <a:t> </a:t>
                    </a:r>
                  </a:p>
                  <a:p>
                    <a:r>
                      <a:rPr lang="ru-RU" sz="1400" dirty="0" smtClean="0"/>
                      <a:t>51,3%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8609521806631987E-2"/>
                  <c:y val="6.9756747673163783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err="1" smtClean="0"/>
                      <a:t>Субси</a:t>
                    </a:r>
                    <a:endParaRPr lang="ru-RU" sz="1400" dirty="0" smtClean="0"/>
                  </a:p>
                  <a:p>
                    <a:r>
                      <a:rPr lang="ru-RU" sz="1400" dirty="0" err="1" smtClean="0"/>
                      <a:t>дии</a:t>
                    </a:r>
                    <a:endParaRPr lang="ru-RU" sz="1400" dirty="0" smtClean="0"/>
                  </a:p>
                  <a:p>
                    <a:r>
                      <a:rPr lang="ru-RU" sz="1400" dirty="0" smtClean="0"/>
                      <a:t> 0,5 %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9.6040972097655122E-2"/>
                  <c:y val="-8.367980263650738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Дотация 30,2%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Налоги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Дотация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95151</c:v>
                </c:pt>
                <c:pt idx="1">
                  <c:v>272086</c:v>
                </c:pt>
                <c:pt idx="2">
                  <c:v>2839</c:v>
                </c:pt>
                <c:pt idx="3">
                  <c:v>159953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solidFill>
                <a:schemeClr val="accent3">
                  <a:lumMod val="90000"/>
                </a:schemeClr>
              </a:solidFill>
            </c:spPr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(первон.)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500.3</c:v>
                </c:pt>
                <c:pt idx="1">
                  <c:v>530</c:v>
                </c:pt>
                <c:pt idx="2">
                  <c:v>527.6</c:v>
                </c:pt>
                <c:pt idx="3">
                  <c:v>527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0508800"/>
        <c:axId val="100510336"/>
        <c:axId val="0"/>
      </c:bar3DChart>
      <c:catAx>
        <c:axId val="100508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/>
          <a:lstStyle/>
          <a:p>
            <a:pPr>
              <a:defRPr sz="2400" b="1"/>
            </a:pPr>
            <a:endParaRPr lang="ru-RU"/>
          </a:p>
        </c:txPr>
        <c:crossAx val="100510336"/>
        <c:crosses val="autoZero"/>
        <c:auto val="1"/>
        <c:lblAlgn val="ctr"/>
        <c:lblOffset val="100"/>
        <c:noMultiLvlLbl val="0"/>
      </c:catAx>
      <c:valAx>
        <c:axId val="100510336"/>
        <c:scaling>
          <c:orientation val="minMax"/>
          <c:max val="545"/>
          <c:min val="300"/>
        </c:scaling>
        <c:delete val="1"/>
        <c:axPos val="l"/>
        <c:numFmt formatCode="General" sourceLinked="0"/>
        <c:majorTickMark val="out"/>
        <c:minorTickMark val="none"/>
        <c:tickLblPos val="nextTo"/>
        <c:crossAx val="100508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absSizeAnchor xmlns:cdr="http://schemas.openxmlformats.org/drawingml/2006/chartDrawing">
    <cdr:from>
      <cdr:x>0.13889</cdr:x>
      <cdr:y>0.02817</cdr:y>
    </cdr:from>
    <cdr:ext cx="761991" cy="381000"/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143009" y="152400"/>
          <a:ext cx="761991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/>
              </a:solidFill>
            </a:rPr>
            <a:t>101,1</a:t>
          </a:r>
          <a:r>
            <a:rPr lang="ru-RU" dirty="0" smtClean="0"/>
            <a:t>6</a:t>
          </a:r>
          <a:endParaRPr lang="ru-RU" dirty="0"/>
        </a:p>
      </cdr:txBody>
    </cdr:sp>
  </cdr:absSizeAnchor>
  <cdr:relSizeAnchor xmlns:cdr="http://schemas.openxmlformats.org/drawingml/2006/chartDrawing">
    <cdr:from>
      <cdr:x>0.47222</cdr:x>
      <cdr:y>0.04225</cdr:y>
    </cdr:from>
    <cdr:to>
      <cdr:x>0.55556</cdr:x>
      <cdr:y>0.09859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886182" y="228600"/>
          <a:ext cx="685855" cy="3048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/>
            <a:t>95,2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0.08951</cdr:x>
      <cdr:y>0.20707</cdr:y>
    </cdr:from>
    <cdr:to>
      <cdr:x>0.17284</cdr:x>
      <cdr:y>0.28283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736600" y="1041400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0.64815</cdr:x>
      <cdr:y>0</cdr:y>
    </cdr:from>
    <cdr:to>
      <cdr:x>0.73148</cdr:x>
      <cdr:y>0.06338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5334015" y="0"/>
          <a:ext cx="685773" cy="35255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/>
            <a:t>99,4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0.80556</cdr:x>
      <cdr:y>0</cdr:y>
    </cdr:from>
    <cdr:to>
      <cdr:x>0.90741</cdr:x>
      <cdr:y>0.05595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6629400" y="0"/>
          <a:ext cx="838184" cy="31123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/>
            <a:t>102,6</a:t>
          </a:r>
          <a:endParaRPr lang="ru-RU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0.21262</cdr:x>
      <cdr:y>0.08463</cdr:y>
    </cdr:from>
    <cdr:to>
      <cdr:x>0.36091</cdr:x>
      <cdr:y>0.21945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 rot="20544064">
          <a:off x="1749757" y="451404"/>
          <a:ext cx="1220351" cy="7191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105,9 %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0.33036</cdr:x>
      <cdr:y>0.02861</cdr:y>
    </cdr:from>
    <cdr:to>
      <cdr:x>0.50629</cdr:x>
      <cdr:y>0.12876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819424" y="152400"/>
          <a:ext cx="1501457" cy="533384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534,7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0.80357</cdr:x>
      <cdr:y>0.05723</cdr:y>
    </cdr:from>
    <cdr:to>
      <cdr:x>0.91468</cdr:x>
      <cdr:y>0.12876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857988" y="304801"/>
          <a:ext cx="948257" cy="38099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2"/>
              </a:solidFill>
            </a:rPr>
            <a:t>518,8</a:t>
          </a:r>
          <a:endParaRPr lang="ru-RU" sz="2000" b="1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0.34821</cdr:x>
      <cdr:y>0.44513</cdr:y>
    </cdr:from>
    <cdr:to>
      <cdr:x>0.47321</cdr:x>
      <cdr:y>0.549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971800" y="2370798"/>
          <a:ext cx="1066800" cy="5531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83,6%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0.54464</cdr:x>
      <cdr:y>0.43029</cdr:y>
    </cdr:from>
    <cdr:to>
      <cdr:x>0.67593</cdr:x>
      <cdr:y>0.549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648199" y="2291771"/>
          <a:ext cx="1120423" cy="6322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85 %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0.74107</cdr:x>
      <cdr:y>0.43029</cdr:y>
    </cdr:from>
    <cdr:to>
      <cdr:x>0.91071</cdr:x>
      <cdr:y>0.53416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6324600" y="2291771"/>
          <a:ext cx="1447800" cy="5531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85,8%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0.26786</cdr:x>
      <cdr:y>0.093</cdr:y>
    </cdr:from>
    <cdr:to>
      <cdr:x>0.34821</cdr:x>
      <cdr:y>0.16453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>
          <a:off x="2286000" y="495300"/>
          <a:ext cx="685800" cy="3810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0.25893</cdr:x>
      <cdr:y>0.16453</cdr:y>
    </cdr:from>
    <cdr:to>
      <cdr:x>0.35714</cdr:x>
      <cdr:y>0.2003</cdr:y>
    </cdr:to>
    <cdr:cxnSp macro="">
      <cdr:nvCxnSpPr>
        <cdr:cNvPr id="12" name="Прямая со стрелкой 11"/>
        <cdr:cNvCxnSpPr/>
      </cdr:nvCxnSpPr>
      <cdr:spPr>
        <a:xfrm xmlns:a="http://schemas.openxmlformats.org/drawingml/2006/main" flipV="1">
          <a:off x="2209800" y="876297"/>
          <a:ext cx="838176" cy="190503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0.24856</cdr:x>
      <cdr:y>0.06822</cdr:y>
    </cdr:from>
    <cdr:to>
      <cdr:x>0.38524</cdr:x>
      <cdr:y>0.14395</cdr:y>
    </cdr:to>
    <cdr:sp macro="" textlink="">
      <cdr:nvSpPr>
        <cdr:cNvPr id="15" name="Прямоугольник 14"/>
        <cdr:cNvSpPr/>
      </cdr:nvSpPr>
      <cdr:spPr>
        <a:xfrm xmlns:a="http://schemas.openxmlformats.org/drawingml/2006/main" rot="20767719">
          <a:off x="2121296" y="363351"/>
          <a:ext cx="1166504" cy="4033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smtClean="0">
              <a:solidFill>
                <a:srgbClr val="FF0000"/>
              </a:solidFill>
            </a:rPr>
            <a:t>106,4 </a:t>
          </a:r>
          <a:r>
            <a:rPr lang="ru-RU" sz="2000" b="1" dirty="0" smtClean="0">
              <a:solidFill>
                <a:srgbClr val="FF0000"/>
              </a:solidFill>
            </a:rPr>
            <a:t>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0.125</cdr:x>
      <cdr:y>0.47213</cdr:y>
    </cdr:from>
    <cdr:to>
      <cdr:x>0.24107</cdr:x>
      <cdr:y>0.55797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066800" y="2514600"/>
          <a:ext cx="9906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0.13393</cdr:x>
      <cdr:y>0.48644</cdr:y>
    </cdr:from>
    <cdr:to>
      <cdr:x>0.25</cdr:x>
      <cdr:y>0.58659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1143000" y="2590800"/>
          <a:ext cx="9906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82 %</a:t>
          </a:r>
          <a:endParaRPr lang="ru-RU" sz="2000" b="1" dirty="0">
            <a:solidFill>
              <a:schemeClr val="tx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0.11404</cdr:x>
      <cdr:y>0.05405</cdr:y>
    </cdr:from>
    <cdr:to>
      <cdr:x>0.27193</cdr:x>
      <cdr:y>0.13513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990600" y="304800"/>
          <a:ext cx="1371575" cy="45719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20,6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0.32456</cdr:x>
      <cdr:y>0.09459</cdr:y>
    </cdr:from>
    <cdr:to>
      <cdr:x>0.45614</cdr:x>
      <cdr:y>0.17568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819388" y="533401"/>
          <a:ext cx="1143009" cy="4572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19,9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0.55263</cdr:x>
      <cdr:y>0.04054</cdr:y>
    </cdr:from>
    <cdr:to>
      <cdr:x>0.68421</cdr:x>
      <cdr:y>0.12162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800586" y="228601"/>
          <a:ext cx="1143009" cy="45719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22,2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0.75439</cdr:x>
      <cdr:y>0.05405</cdr:y>
    </cdr:from>
    <cdr:to>
      <cdr:x>0.87719</cdr:x>
      <cdr:y>0.12162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553235" y="304800"/>
          <a:ext cx="1066739" cy="3810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smtClean="0">
              <a:solidFill>
                <a:schemeClr val="tx1"/>
              </a:solidFill>
            </a:rPr>
            <a:t>21,5</a:t>
          </a:r>
          <a:endParaRPr lang="ru-RU" sz="2000" b="1" dirty="0">
            <a:solidFill>
              <a:schemeClr val="tx1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0.24074</cdr:x>
      <cdr:y>0.19178</cdr:y>
    </cdr:from>
    <cdr:to>
      <cdr:x>0.35185</cdr:x>
      <cdr:y>0.27397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1981200" y="1066800"/>
          <a:ext cx="914400" cy="45720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0.24943</cdr:x>
      <cdr:y>0.12211</cdr:y>
    </cdr:from>
    <cdr:to>
      <cdr:x>0.37801</cdr:x>
      <cdr:y>0.19888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 rot="1667454">
          <a:off x="2052714" y="679257"/>
          <a:ext cx="1058178" cy="427041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73,6%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111" y="1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5862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111" y="9445862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13D44D-69FE-4E26-946C-E2430B2C71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9235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541" y="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4538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902" y="4722931"/>
            <a:ext cx="5408930" cy="447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28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541" y="944428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F4F27F-90B5-4D22-A4FF-D3F327B902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694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2096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1163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7826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6117" y="4722695"/>
            <a:ext cx="5408930" cy="4791595"/>
          </a:xfrm>
        </p:spPr>
        <p:txBody>
          <a:bodyPr/>
          <a:lstStyle/>
          <a:p>
            <a:pPr algn="just"/>
            <a:endParaRPr lang="ru-RU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F5C3A-8719-43AC-AF12-F943772B47B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53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CC148-D15E-471D-8AF1-FE18B58ECA55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4538"/>
            <a:ext cx="4972050" cy="3730625"/>
          </a:xfr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331" y="4722931"/>
            <a:ext cx="5410501" cy="4474606"/>
          </a:xfrm>
        </p:spPr>
        <p:txBody>
          <a:bodyPr lIns="91588" tIns="45795" rIns="91588" bIns="45795"/>
          <a:lstStyle/>
          <a:p>
            <a:pPr>
              <a:lnSpc>
                <a:spcPct val="90000"/>
              </a:lnSpc>
            </a:pPr>
            <a:endParaRPr lang="ru-RU" altLang="ru-RU" sz="10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500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F1C4C-432A-4579-AB65-7C8DE979E7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824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2244-72CD-4E91-9BD1-915BBE2D47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828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2EF8-EA28-4A2D-BA2A-A98BD8CE50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4955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525DF1-8979-4EA7-A165-AE9FB245F7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2275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B099B-A01A-4B16-8B63-1BCE428FB8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892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8EF8D-AA6C-4510-BA2B-4BF70734C7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8528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427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222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521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273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69E4-6566-4AD8-879C-66F51DC8F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37604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151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6448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6288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8096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9709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23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218-0D6D-4A9E-A3B0-EDA0B1F723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186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C255-D266-4BB0-B5B2-12634D1A6A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430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BC86-C16C-447E-8184-14560FBD47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180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6692-9FF9-4875-9050-EF0B1F4DB1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032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C9ED-9205-4BFC-B99F-A18F4A5636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936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9C89-FE0E-4AE1-8878-87ECE04428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408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BD3E-CDDA-49A3-B27D-75427116CE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184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9AD82-4D0D-42D7-8B59-6FA8A8F1B74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25000">
              <a:schemeClr val="accent5">
                <a:lumMod val="14000"/>
                <a:lumOff val="86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23.11.2017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928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4000" dirty="0">
                <a:latin typeface="Times New Roman" pitchFamily="18" charset="0"/>
              </a:rPr>
              <a:t>О бюджете </a:t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>Красновишерского муниципального района</a:t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> на </a:t>
            </a:r>
            <a:r>
              <a:rPr lang="ru-RU" altLang="ru-RU" sz="4000" dirty="0" smtClean="0">
                <a:latin typeface="Times New Roman" pitchFamily="18" charset="0"/>
              </a:rPr>
              <a:t>2018 </a:t>
            </a:r>
            <a:r>
              <a:rPr lang="ru-RU" altLang="ru-RU" sz="4000" dirty="0">
                <a:latin typeface="Times New Roman" pitchFamily="18" charset="0"/>
              </a:rPr>
              <a:t>год и плановый период </a:t>
            </a:r>
            <a:r>
              <a:rPr lang="ru-RU" altLang="ru-RU" sz="4000" dirty="0" smtClean="0">
                <a:latin typeface="Times New Roman" pitchFamily="18" charset="0"/>
              </a:rPr>
              <a:t>2019-2020 </a:t>
            </a:r>
            <a:r>
              <a:rPr lang="ru-RU" altLang="ru-RU" sz="4000" dirty="0">
                <a:latin typeface="Times New Roman" pitchFamily="18" charset="0"/>
              </a:rPr>
              <a:t>годов</a:t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/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>(первое чтение)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z="2400" b="1" dirty="0" smtClean="0"/>
              <a:t>Структура доходов бюджета </a:t>
            </a:r>
            <a:br>
              <a:rPr lang="ru-RU" sz="2400" b="1" dirty="0" smtClean="0"/>
            </a:br>
            <a:r>
              <a:rPr lang="ru-RU" sz="2400" b="1" dirty="0" smtClean="0"/>
              <a:t>Красновишерского муниципального района</a:t>
            </a:r>
            <a:endParaRPr lang="ru-RU" sz="24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4040188" cy="609600"/>
          </a:xfrm>
        </p:spPr>
        <p:txBody>
          <a:bodyPr/>
          <a:lstStyle/>
          <a:p>
            <a:pPr algn="ctr"/>
            <a:r>
              <a:rPr lang="ru-RU" dirty="0" smtClean="0"/>
              <a:t>2017 (первонач.)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75178977"/>
              </p:ext>
            </p:extLst>
          </p:nvPr>
        </p:nvGraphicFramePr>
        <p:xfrm>
          <a:off x="228600" y="1981200"/>
          <a:ext cx="4268788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1295401"/>
            <a:ext cx="4041775" cy="609600"/>
          </a:xfrm>
        </p:spPr>
        <p:txBody>
          <a:bodyPr/>
          <a:lstStyle/>
          <a:p>
            <a:pPr algn="ctr"/>
            <a:r>
              <a:rPr lang="ru-RU" dirty="0" smtClean="0"/>
              <a:t>2018</a:t>
            </a: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80627224"/>
              </p:ext>
            </p:extLst>
          </p:nvPr>
        </p:nvGraphicFramePr>
        <p:xfrm>
          <a:off x="4645025" y="1905000"/>
          <a:ext cx="42703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1452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ru-RU" sz="3200" dirty="0" smtClean="0"/>
              <a:t>Динамика доходов бюджета </a:t>
            </a:r>
            <a:br>
              <a:rPr lang="ru-RU" sz="3200" dirty="0" smtClean="0"/>
            </a:br>
            <a:r>
              <a:rPr lang="ru-RU" sz="3200" dirty="0" smtClean="0"/>
              <a:t>в 2017-2020 годах, млн. руб.</a:t>
            </a:r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200739907"/>
              </p:ext>
            </p:extLst>
          </p:nvPr>
        </p:nvGraphicFramePr>
        <p:xfrm>
          <a:off x="457200" y="12954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11</a:t>
            </a:fld>
            <a:endParaRPr lang="ru-RU" alt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2362200" y="2057400"/>
            <a:ext cx="914400" cy="304800"/>
          </a:xfrm>
          <a:prstGeom prst="straightConnector1">
            <a:avLst/>
          </a:prstGeom>
          <a:ln w="34925">
            <a:solidFill>
              <a:srgbClr val="FF0000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627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7B09-3D4F-4C99-A8D6-B85BFA741EFA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1197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ru-RU" altLang="ru-RU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11971" name="Номер слайда 17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altLang="ru-RU" sz="1200">
              <a:solidFill>
                <a:srgbClr val="898989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11972" name="Rectangle 2"/>
          <p:cNvSpPr>
            <a:spLocks noGrp="1"/>
          </p:cNvSpPr>
          <p:nvPr>
            <p:ph type="title" idx="4294967295"/>
          </p:nvPr>
        </p:nvSpPr>
        <p:spPr>
          <a:xfrm>
            <a:off x="533400" y="228600"/>
            <a:ext cx="8229600" cy="1008063"/>
          </a:xfrm>
        </p:spPr>
        <p:txBody>
          <a:bodyPr/>
          <a:lstStyle/>
          <a:p>
            <a:r>
              <a:rPr lang="ru-RU" alt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на </a:t>
            </a:r>
            <a:r>
              <a:rPr lang="ru-RU" alt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2018-2020 </a:t>
            </a:r>
            <a:r>
              <a:rPr lang="ru-RU" alt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21197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24000"/>
            <a:ext cx="8458200" cy="4724400"/>
          </a:xfrm>
        </p:spPr>
        <p:txBody>
          <a:bodyPr/>
          <a:lstStyle/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приоритет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- действующие расходные обязательства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обеспечение уровня з/платы в соответствии с отраслевыми соглашениями;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индексация: коммунальные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услуги, питание и оздоровление школьников; 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dirty="0">
                <a:latin typeface="Times New Roman" pitchFamily="18" charset="0"/>
              </a:rPr>
              <a:t>сокращение прочих </a:t>
            </a:r>
            <a:r>
              <a:rPr lang="ru-RU" altLang="ru-RU" dirty="0" smtClean="0">
                <a:latin typeface="Times New Roman" pitchFamily="18" charset="0"/>
              </a:rPr>
              <a:t>расходов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077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4375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Особенности формирования расходов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09650"/>
            <a:ext cx="9067800" cy="5619750"/>
          </a:xfrm>
        </p:spPr>
        <p:txBody>
          <a:bodyPr/>
          <a:lstStyle/>
          <a:p>
            <a:pPr marL="0" indent="0">
              <a:buNone/>
            </a:pPr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Дополнительно принимаемые обязательства: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Содержание здания В-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Язьвинской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школы – 2060 тыс. руб.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Налог на имущество за здание Верх-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Язьвинской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школы – 2873 тыс. руб. (1-3 кв.)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Выборы депутатов Земского Собрания –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2922,5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тыс. руб.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Установка видеонаблюдения – 2334,7 т. р.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Медицинские осмотры педагогов – 1122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т.р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Привлечение кадров в КЦРБ – 1708 т. р.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dirty="0" smtClean="0"/>
              <a:t> </a:t>
            </a:r>
            <a:fld id="{20D469E4-6566-4AD8-879C-66F51DC8FB8F}" type="slidenum">
              <a:rPr lang="ru-RU" altLang="ru-RU" smtClean="0"/>
              <a:pPr/>
              <a:t>13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214628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715962"/>
          </a:xfrm>
        </p:spPr>
        <p:txBody>
          <a:bodyPr/>
          <a:lstStyle/>
          <a:p>
            <a:r>
              <a:rPr lang="ru-RU" sz="2400" b="1" dirty="0" smtClean="0"/>
              <a:t>Динамика расходов бюджета в 2017 – 2020 гг., млн. руб.</a:t>
            </a:r>
            <a:endParaRPr lang="ru-RU" sz="24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571545"/>
              </p:ext>
            </p:extLst>
          </p:nvPr>
        </p:nvGraphicFramePr>
        <p:xfrm>
          <a:off x="381000" y="1143000"/>
          <a:ext cx="8534400" cy="532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14</a:t>
            </a:fld>
            <a:endParaRPr lang="ru-RU" alt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47800" y="1295400"/>
            <a:ext cx="11430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502,6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53000" y="1371600"/>
            <a:ext cx="1447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526,2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35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21E6-8066-4F38-A913-7D946A5C336B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1477962"/>
          </a:xfrm>
        </p:spPr>
        <p:txBody>
          <a:bodyPr/>
          <a:lstStyle/>
          <a:p>
            <a:r>
              <a:rPr lang="ru-RU" altLang="ru-RU" sz="2800" dirty="0"/>
              <a:t>Сценарные условия развития в </a:t>
            </a:r>
            <a:r>
              <a:rPr lang="ru-RU" altLang="ru-RU" sz="2800" dirty="0" smtClean="0"/>
              <a:t>2018-2020  </a:t>
            </a:r>
            <a:r>
              <a:rPr lang="ru-RU" altLang="ru-RU" sz="2800" dirty="0" err="1"/>
              <a:t>гг</a:t>
            </a:r>
            <a:r>
              <a:rPr lang="ru-RU" altLang="ru-RU" sz="2800" dirty="0"/>
              <a:t> (темп роста к предыдущему году)</a:t>
            </a:r>
            <a:br>
              <a:rPr lang="ru-RU" altLang="ru-RU" sz="2800" dirty="0"/>
            </a:br>
            <a:endParaRPr lang="ru-RU" altLang="ru-RU" sz="2800" dirty="0"/>
          </a:p>
        </p:txBody>
      </p:sp>
      <p:graphicFrame>
        <p:nvGraphicFramePr>
          <p:cNvPr id="162970" name="Group 1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596050"/>
              </p:ext>
            </p:extLst>
          </p:nvPr>
        </p:nvGraphicFramePr>
        <p:xfrm>
          <a:off x="228600" y="1524000"/>
          <a:ext cx="8610600" cy="4038600"/>
        </p:xfrm>
        <a:graphic>
          <a:graphicData uri="http://schemas.openxmlformats.org/drawingml/2006/table">
            <a:tbl>
              <a:tblPr/>
              <a:tblGrid>
                <a:gridCol w="3481388"/>
                <a:gridCol w="1831975"/>
                <a:gridCol w="1647825"/>
                <a:gridCol w="1649412"/>
              </a:tblGrid>
              <a:tr h="13462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2017 г.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2018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2019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Теплоэнергия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Электроэнергия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abic Typesetting" panose="03020402040406030203" pitchFamily="66" charset="-78"/>
                        </a:rPr>
                        <a:t>Водоснабжение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104,3%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104,6 %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104,9%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7E99-D786-4DA3-AE21-F59D2921DE56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250005" name="Rectangle 14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ru-RU" altLang="ru-RU" sz="3200" dirty="0" smtClean="0">
                <a:latin typeface="Arial Cyr" charset="-52"/>
              </a:rPr>
              <a:t>Средняя заработная плата </a:t>
            </a:r>
            <a:r>
              <a:rPr lang="ru-RU" altLang="ru-RU" sz="3200" dirty="0">
                <a:latin typeface="Arial Cyr" charset="-52"/>
              </a:rPr>
              <a:t>в </a:t>
            </a:r>
            <a:r>
              <a:rPr lang="ru-RU" altLang="ru-RU" sz="3200" dirty="0" smtClean="0">
                <a:latin typeface="Arial Cyr" charset="-52"/>
              </a:rPr>
              <a:t>2017 </a:t>
            </a:r>
            <a:r>
              <a:rPr lang="ru-RU" altLang="ru-RU" sz="3200" dirty="0">
                <a:latin typeface="Arial Cyr" charset="-52"/>
              </a:rPr>
              <a:t>-</a:t>
            </a:r>
            <a:r>
              <a:rPr lang="ru-RU" altLang="ru-RU" sz="3200" dirty="0" smtClean="0">
                <a:latin typeface="Arial Cyr" charset="-52"/>
              </a:rPr>
              <a:t>2018 </a:t>
            </a:r>
            <a:r>
              <a:rPr lang="ru-RU" altLang="ru-RU" sz="3200" dirty="0">
                <a:latin typeface="Arial Cyr" charset="-52"/>
              </a:rPr>
              <a:t>гг. </a:t>
            </a:r>
            <a:endParaRPr lang="ru-RU" altLang="ru-RU" sz="3200" dirty="0"/>
          </a:p>
        </p:txBody>
      </p:sp>
      <p:graphicFrame>
        <p:nvGraphicFramePr>
          <p:cNvPr id="250118" name="Group 26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468643"/>
              </p:ext>
            </p:extLst>
          </p:nvPr>
        </p:nvGraphicFramePr>
        <p:xfrm>
          <a:off x="457200" y="762000"/>
          <a:ext cx="8001001" cy="4678680"/>
        </p:xfrm>
        <a:graphic>
          <a:graphicData uri="http://schemas.openxmlformats.org/drawingml/2006/table">
            <a:tbl>
              <a:tblPr/>
              <a:tblGrid>
                <a:gridCol w="4191000"/>
                <a:gridCol w="1981200"/>
                <a:gridCol w="1828801"/>
              </a:tblGrid>
              <a:tr h="958104"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Динамика увеличения средней з/платы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2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2017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2018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</a:tr>
              <a:tr h="122845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Дополнительное образование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23555</a:t>
                      </a: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24790</a:t>
                      </a: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813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Культура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19479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20317</a:t>
                      </a:r>
                    </a:p>
                  </a:txBody>
                  <a:tcPr marL="36000" marR="36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330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268E78"/>
                </a:solidFill>
              </a:rPr>
              <a:t>Структура бюджета на 2018 год</a:t>
            </a:r>
            <a:endParaRPr lang="ru-RU" sz="2400" b="1" dirty="0">
              <a:solidFill>
                <a:srgbClr val="268E78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374502"/>
              </p:ext>
            </p:extLst>
          </p:nvPr>
        </p:nvGraphicFramePr>
        <p:xfrm>
          <a:off x="0" y="762000"/>
          <a:ext cx="94488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190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568952" cy="381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Расходы бюджета в разрезе муниципальных программ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545837"/>
              </p:ext>
            </p:extLst>
          </p:nvPr>
        </p:nvGraphicFramePr>
        <p:xfrm>
          <a:off x="228600" y="609600"/>
          <a:ext cx="8676456" cy="6172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2000"/>
                <a:gridCol w="1371600"/>
                <a:gridCol w="1401013"/>
                <a:gridCol w="1331843"/>
              </a:tblGrid>
              <a:tr h="5367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программы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2017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2018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</a:rPr>
                        <a:t>Отклоне</a:t>
                      </a:r>
                      <a:endParaRPr lang="ru-RU" sz="2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</a:rPr>
                        <a:t>ние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«Развитие </a:t>
                      </a:r>
                      <a:r>
                        <a:rPr lang="ru-RU" sz="2000" dirty="0" smtClean="0">
                          <a:effectLst/>
                        </a:rPr>
                        <a:t>образования»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324 651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324 757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+ 106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«Развитие культуры»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27 009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25 475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- 1 534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«Развитие </a:t>
                      </a:r>
                      <a:r>
                        <a:rPr lang="ru-RU" sz="2000" dirty="0" err="1">
                          <a:effectLst/>
                        </a:rPr>
                        <a:t>ФиС</a:t>
                      </a:r>
                      <a:r>
                        <a:rPr lang="ru-RU" sz="2000" dirty="0">
                          <a:effectLst/>
                        </a:rPr>
                        <a:t> и туризма»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1 797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1 652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- 145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60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«Семья и дети Вишеры»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26</a:t>
                      </a:r>
                      <a:r>
                        <a:rPr lang="ru-RU" sz="2000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 527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29 932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+</a:t>
                      </a:r>
                      <a:r>
                        <a:rPr lang="ru-RU" sz="2000" baseline="0" dirty="0" smtClean="0">
                          <a:effectLst/>
                        </a:rPr>
                        <a:t> 3 405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67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«Обеспечение безопасности жизнедеятельности»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2 497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2 725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+ 228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60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«Экономическое развитие»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1 545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1 116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- 429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«Развитие транспортной системы»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22 915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22 415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</a:rPr>
                        <a:t>- 500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67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«Управление имуществом и земельными ресурсами»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3 146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1 656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- 1 490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96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"Развитие и гармонизация межнациональных </a:t>
                      </a:r>
                      <a:r>
                        <a:rPr lang="ru-RU" sz="2000" dirty="0" smtClean="0">
                          <a:effectLst/>
                        </a:rPr>
                        <a:t>отношений»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252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227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- 25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«Градостроительная деятельность»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2 239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2 361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+ 122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«Создание условий для оказания медпомощи населению»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-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1 789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+ 1 789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«Обеспечение жильем»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-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15 095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+ 15 095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Непрограммные мероприятия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90 004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87 488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- 2 516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060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Обеспечение жильем отдельных категорий граждан, тыс. руб.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1088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158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9A30-620C-462F-8FE8-0FC3AF5EBA29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    Основные итоги бюджетной политики за 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2016-2017 </a:t>
            </a: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годы: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219200"/>
            <a:ext cx="8991600" cy="5486400"/>
          </a:xfrm>
          <a:noFill/>
        </p:spPr>
        <p:txBody>
          <a:bodyPr/>
          <a:lstStyle/>
          <a:p>
            <a:pPr algn="just"/>
            <a:r>
              <a:rPr lang="ru-RU" altLang="ru-RU" sz="3000" dirty="0" smtClean="0">
                <a:latin typeface="Times New Roman" pitchFamily="18" charset="0"/>
              </a:rPr>
              <a:t>Выполнение отраслевых Соглашений с министерством образования по заработной плате</a:t>
            </a:r>
            <a:endParaRPr lang="ru-RU" altLang="ru-RU" sz="3000" dirty="0">
              <a:latin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Завершен ремонт (35-52 км)  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автодороги Красновишерск – </a:t>
            </a:r>
            <a:r>
              <a:rPr lang="ru-RU" altLang="ru-RU" sz="3000" dirty="0" err="1" smtClean="0">
                <a:latin typeface="Times New Roman" pitchFamily="18" charset="0"/>
                <a:cs typeface="Times New Roman" pitchFamily="18" charset="0"/>
              </a:rPr>
              <a:t>Вая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, ведутся 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ремонтные работы на 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участке (52 – 99 км)</a:t>
            </a:r>
          </a:p>
          <a:p>
            <a:pPr algn="just">
              <a:spcBef>
                <a:spcPts val="0"/>
              </a:spcBef>
            </a:pP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Начато строительство 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средней общеобразовательной школы в г. 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Красновишерске</a:t>
            </a: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Отсутствие муниципального долга</a:t>
            </a:r>
          </a:p>
          <a:p>
            <a:pPr algn="just"/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Отсутствие просроченной кредиторской задолженности</a:t>
            </a:r>
          </a:p>
          <a:p>
            <a:pPr algn="just"/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01100" cy="56356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Структура муниципального дорожного фонда, млн. руб.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293158047"/>
              </p:ext>
            </p:extLst>
          </p:nvPr>
        </p:nvGraphicFramePr>
        <p:xfrm>
          <a:off x="228600" y="9906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DF1-8979-4EA7-A165-AE9FB245F7DC}" type="slidenum">
              <a:rPr lang="ru-RU" altLang="ru-RU" smtClean="0"/>
              <a:pPr/>
              <a:t>20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19234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56356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8A3E"/>
                </a:solidFill>
              </a:rPr>
              <a:t>Структура расходов бюджета на 2017 год</a:t>
            </a:r>
            <a:endParaRPr lang="ru-RU" sz="3200" b="1" dirty="0">
              <a:solidFill>
                <a:srgbClr val="008A3E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4884000"/>
              </p:ext>
            </p:extLst>
          </p:nvPr>
        </p:nvGraphicFramePr>
        <p:xfrm>
          <a:off x="228600" y="990600"/>
          <a:ext cx="8839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68655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ru-RU" sz="2800" b="1" dirty="0" smtClean="0"/>
              <a:t>Межбюджетное регулирование, млн. руб.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609680"/>
              </p:ext>
            </p:extLst>
          </p:nvPr>
        </p:nvGraphicFramePr>
        <p:xfrm>
          <a:off x="457200" y="914400"/>
          <a:ext cx="8229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00315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3200" dirty="0" smtClean="0"/>
              <a:t>Субсидии на реализацию ПРП и инвестиционных проектов, тыс. руб.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880036"/>
              </p:ext>
            </p:extLst>
          </p:nvPr>
        </p:nvGraphicFramePr>
        <p:xfrm>
          <a:off x="228600" y="1143000"/>
          <a:ext cx="8610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28334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1524000"/>
          </a:xfrm>
        </p:spPr>
        <p:txBody>
          <a:bodyPr/>
          <a:lstStyle/>
          <a:p>
            <a:r>
              <a:rPr lang="ru-RU" sz="3200" dirty="0"/>
              <a:t>Субсидии на реализацию инвестиционных и приоритетных региональных проектов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предоставление </a:t>
            </a:r>
            <a:r>
              <a:rPr lang="ru-RU" dirty="0"/>
              <a:t>субсидий </a:t>
            </a:r>
            <a:r>
              <a:rPr lang="ru-RU" dirty="0" smtClean="0"/>
              <a:t>поселениям не предусмотрено</a:t>
            </a:r>
          </a:p>
          <a:p>
            <a:r>
              <a:rPr lang="ru-RU" dirty="0" smtClean="0"/>
              <a:t>92 млн. руб. заложено в бюджете Пермского края на проекты инициативного бюджетирования для поселений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24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3201807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487362"/>
          </a:xfrm>
        </p:spPr>
        <p:txBody>
          <a:bodyPr/>
          <a:lstStyle/>
          <a:p>
            <a:r>
              <a:rPr lang="ru-RU" sz="2400" b="1" dirty="0" smtClean="0"/>
              <a:t>Основные характеристики бюджета </a:t>
            </a:r>
            <a:r>
              <a:rPr lang="ru-RU" sz="2400" b="1" smtClean="0"/>
              <a:t>на 2017-2020 </a:t>
            </a:r>
            <a:r>
              <a:rPr lang="ru-RU" sz="2400" b="1" dirty="0" smtClean="0"/>
              <a:t>гг.</a:t>
            </a:r>
            <a:endParaRPr lang="ru-RU" sz="24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145938"/>
              </p:ext>
            </p:extLst>
          </p:nvPr>
        </p:nvGraphicFramePr>
        <p:xfrm>
          <a:off x="609600" y="990600"/>
          <a:ext cx="8305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25</a:t>
            </a:fld>
            <a:endParaRPr lang="ru-RU" alt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958872"/>
              </p:ext>
            </p:extLst>
          </p:nvPr>
        </p:nvGraphicFramePr>
        <p:xfrm>
          <a:off x="152400" y="990600"/>
          <a:ext cx="822960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788"/>
                <a:gridCol w="1332412"/>
                <a:gridCol w="1970844"/>
                <a:gridCol w="1869637"/>
                <a:gridCol w="1645920"/>
              </a:tblGrid>
              <a:tr h="3810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Дефицит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2 296,1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4 658,7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4 830,9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4 428,9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590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4ADD-85FD-402A-A2ED-3D3E3D7E6588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    Основные задачи бюджетной политики на 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2018-2020 </a:t>
            </a: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годы: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953000"/>
          </a:xfrm>
          <a:noFill/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</a:rPr>
              <a:t>обеспечение устойчивости и сбалансированности консолидированного </a:t>
            </a:r>
            <a:r>
              <a:rPr lang="ru-RU" altLang="ru-RU" dirty="0">
                <a:latin typeface="Times New Roman" pitchFamily="18" charset="0"/>
              </a:rPr>
              <a:t>бюджета района и поселений;</a:t>
            </a:r>
          </a:p>
          <a:p>
            <a:pPr algn="just">
              <a:lnSpc>
                <a:spcPct val="90000"/>
              </a:lnSpc>
            </a:pPr>
            <a:r>
              <a:rPr lang="ru-RU" altLang="ru-RU" dirty="0">
                <a:latin typeface="Times New Roman" pitchFamily="18" charset="0"/>
              </a:rPr>
              <a:t>обеспечение </a:t>
            </a:r>
            <a:r>
              <a:rPr lang="ru-RU" altLang="ru-RU" dirty="0" smtClean="0">
                <a:latin typeface="Times New Roman" pitchFamily="18" charset="0"/>
              </a:rPr>
              <a:t>уровня </a:t>
            </a:r>
            <a:r>
              <a:rPr lang="ru-RU" altLang="ru-RU" dirty="0">
                <a:latin typeface="Times New Roman" pitchFamily="18" charset="0"/>
              </a:rPr>
              <a:t>заработной платы работников МУ в соответствии с </a:t>
            </a:r>
            <a:r>
              <a:rPr lang="ru-RU" altLang="ru-RU" dirty="0" smtClean="0">
                <a:latin typeface="Times New Roman" pitchFamily="18" charset="0"/>
              </a:rPr>
              <a:t>отраслевыми Соглашениями;</a:t>
            </a:r>
          </a:p>
          <a:p>
            <a:pPr algn="just"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</a:rPr>
              <a:t>планирование расходов бюджета по программно-целевому методу;</a:t>
            </a:r>
            <a:endParaRPr lang="ru-RU" altLang="ru-RU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RU" dirty="0">
                <a:latin typeface="Times New Roman" pitchFamily="18" charset="0"/>
              </a:rPr>
              <a:t>повышение налогового потенциала путем продвижения инвестиционных </a:t>
            </a:r>
            <a:r>
              <a:rPr lang="ru-RU" altLang="ru-RU" dirty="0" smtClean="0">
                <a:latin typeface="Times New Roman" pitchFamily="18" charset="0"/>
              </a:rPr>
              <a:t>проектов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A07A-C977-4765-8DB8-F4A42F8DCACE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altLang="ru-RU" sz="4000"/>
              <a:t>Источники налоговых доходов</a:t>
            </a:r>
          </a:p>
        </p:txBody>
      </p:sp>
      <p:graphicFrame>
        <p:nvGraphicFramePr>
          <p:cNvPr id="143464" name="Group 10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02802334"/>
              </p:ext>
            </p:extLst>
          </p:nvPr>
        </p:nvGraphicFramePr>
        <p:xfrm>
          <a:off x="457200" y="838200"/>
          <a:ext cx="8229600" cy="5966146"/>
        </p:xfrm>
        <a:graphic>
          <a:graphicData uri="http://schemas.openxmlformats.org/drawingml/2006/table">
            <a:tbl>
              <a:tblPr/>
              <a:tblGrid>
                <a:gridCol w="4191000"/>
                <a:gridCol w="2057400"/>
                <a:gridCol w="1981200"/>
              </a:tblGrid>
              <a:tr h="4572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Нормативы отчислений,%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НДФЛ (поселения)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НДФЛ (межселенка)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Налог на имущество физических лиц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Транспортный налог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Акцизы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ЕСХН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ЕНВД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Земельный налог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altLang="ru-RU" sz="2300" b="1" dirty="0">
                <a:latin typeface="Times New Roman" pitchFamily="18" charset="0"/>
              </a:rPr>
              <a:t>Динамика налоговых и неналоговых доходов бюджета Красновишерского района, млн. руб.</a:t>
            </a:r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5</a:t>
            </a:fld>
            <a:endParaRPr lang="ru-RU" altLang="ru-RU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617037154"/>
              </p:ext>
            </p:extLst>
          </p:nvPr>
        </p:nvGraphicFramePr>
        <p:xfrm>
          <a:off x="304800" y="914400"/>
          <a:ext cx="8229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667000" y="1143000"/>
            <a:ext cx="838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96,1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078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ru-RU" sz="2800" dirty="0" smtClean="0"/>
              <a:t>Структура собственных доходов бюджета </a:t>
            </a:r>
            <a:br>
              <a:rPr lang="ru-RU" sz="2800" dirty="0" smtClean="0"/>
            </a:br>
            <a:r>
              <a:rPr lang="ru-RU" sz="2800" dirty="0" smtClean="0"/>
              <a:t>на 2018 год</a:t>
            </a:r>
            <a:endParaRPr lang="ru-RU" sz="28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102736375"/>
              </p:ext>
            </p:extLst>
          </p:nvPr>
        </p:nvGraphicFramePr>
        <p:xfrm>
          <a:off x="457200" y="1447800"/>
          <a:ext cx="8229600" cy="460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3985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73162"/>
          </a:xfrm>
        </p:spPr>
        <p:txBody>
          <a:bodyPr/>
          <a:lstStyle/>
          <a:p>
            <a:r>
              <a:rPr lang="ru-RU" sz="2800" dirty="0" smtClean="0"/>
              <a:t>Налоговые доходы, планируемые к поступлению в бюджет в 2017 – 2020 годах, млн. руб.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u="sng" dirty="0" smtClean="0">
                <a:solidFill>
                  <a:srgbClr val="7030A0"/>
                </a:solidFill>
              </a:rPr>
              <a:t>Налог на доходы физических лиц</a:t>
            </a:r>
            <a:endParaRPr lang="ru-RU" sz="2800" b="1" u="sng" dirty="0">
              <a:solidFill>
                <a:srgbClr val="7030A0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059547252"/>
              </p:ext>
            </p:extLst>
          </p:nvPr>
        </p:nvGraphicFramePr>
        <p:xfrm>
          <a:off x="533400" y="1066800"/>
          <a:ext cx="8229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4566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524000"/>
          </a:xfrm>
        </p:spPr>
        <p:txBody>
          <a:bodyPr/>
          <a:lstStyle/>
          <a:p>
            <a:r>
              <a:rPr lang="ru-RU" sz="2800" dirty="0" smtClean="0"/>
              <a:t>Налоговые доходы, планируемые к поступлению в бюджет в 2017 – 2020 годах, млн. руб.</a:t>
            </a:r>
            <a:br>
              <a:rPr lang="ru-RU" sz="2800" dirty="0" smtClean="0"/>
            </a:br>
            <a:r>
              <a:rPr lang="ru-RU" sz="2800" b="1" u="sng" dirty="0" smtClean="0">
                <a:solidFill>
                  <a:schemeClr val="bg1">
                    <a:lumMod val="50000"/>
                  </a:schemeClr>
                </a:solidFill>
              </a:rPr>
              <a:t>Доходы от использования </a:t>
            </a:r>
            <a:br>
              <a:rPr lang="ru-RU" sz="2800" b="1" u="sng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800" b="1" u="sng" dirty="0" smtClean="0">
                <a:solidFill>
                  <a:schemeClr val="bg1">
                    <a:lumMod val="50000"/>
                  </a:schemeClr>
                </a:solidFill>
              </a:rPr>
              <a:t>муниципального имущества</a:t>
            </a:r>
            <a:endParaRPr lang="ru-RU" sz="28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139450695"/>
              </p:ext>
            </p:extLst>
          </p:nvPr>
        </p:nvGraphicFramePr>
        <p:xfrm>
          <a:off x="533400" y="533400"/>
          <a:ext cx="85344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1646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lexa\Совет Глав и МО, совещания, выездные, лекции\подложка для слайд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90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6210469"/>
              </p:ext>
            </p:extLst>
          </p:nvPr>
        </p:nvGraphicFramePr>
        <p:xfrm>
          <a:off x="305272" y="1327272"/>
          <a:ext cx="8496944" cy="3039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38400" y="95794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ЕНВД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9025496"/>
              </p:ext>
            </p:extLst>
          </p:nvPr>
        </p:nvGraphicFramePr>
        <p:xfrm>
          <a:off x="795906" y="4437111"/>
          <a:ext cx="7880550" cy="2262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27784" y="3991021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138077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Налоговые доходы, планируемые к поступлению в бюджет в </a:t>
            </a:r>
            <a:r>
              <a:rPr lang="ru-RU" sz="2400" dirty="0" smtClean="0"/>
              <a:t>2017 </a:t>
            </a:r>
            <a:r>
              <a:rPr lang="ru-RU" sz="2400" dirty="0"/>
              <a:t>– </a:t>
            </a:r>
            <a:r>
              <a:rPr lang="ru-RU" sz="2400" dirty="0" smtClean="0"/>
              <a:t>2020 годах, млн. руб.</a:t>
            </a:r>
            <a:endParaRPr lang="ru-RU" sz="2200" dirty="0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485063" y="1216594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7485063" y="4263403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</p:spTree>
    <p:extLst>
      <p:ext uri="{BB962C8B-B14F-4D97-AF65-F5344CB8AC3E}">
        <p14:creationId xmlns:p14="http://schemas.microsoft.com/office/powerpoint/2010/main" val="141429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26104</TotalTime>
  <Words>847</Words>
  <Application>Microsoft Office PowerPoint</Application>
  <PresentationFormat>Экран (4:3)</PresentationFormat>
  <Paragraphs>293</Paragraphs>
  <Slides>25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Оформление по умолчанию</vt:lpstr>
      <vt:lpstr>Тема Office</vt:lpstr>
      <vt:lpstr>О бюджете  Красновишерского муниципального района  на 2018 год и плановый период 2019-2020 годов  (первое чтение)</vt:lpstr>
      <vt:lpstr>    Основные итоги бюджетной политики за 2016-2017 годы:</vt:lpstr>
      <vt:lpstr>    Основные задачи бюджетной политики на 2018-2020 годы:</vt:lpstr>
      <vt:lpstr>Источники налоговых доходов</vt:lpstr>
      <vt:lpstr>Динамика налоговых и неналоговых доходов бюджета Красновишерского района, млн. руб.</vt:lpstr>
      <vt:lpstr>Структура собственных доходов бюджета  на 2018 год</vt:lpstr>
      <vt:lpstr>Налоговые доходы, планируемые к поступлению в бюджет в 2017 – 2020 годах, млн. руб.  Налог на доходы физических лиц</vt:lpstr>
      <vt:lpstr>Налоговые доходы, планируемые к поступлению в бюджет в 2017 – 2020 годах, млн. руб. Доходы от использования  муниципального имущества</vt:lpstr>
      <vt:lpstr>Презентация PowerPoint</vt:lpstr>
      <vt:lpstr>Структура доходов бюджета  Красновишерского муниципального района</vt:lpstr>
      <vt:lpstr>Динамика доходов бюджета  в 2017-2020 годах, млн. руб.</vt:lpstr>
      <vt:lpstr>Основные подходы к формированию расходов бюджета на 2018-2020 годы</vt:lpstr>
      <vt:lpstr>Особенности формирования расходов</vt:lpstr>
      <vt:lpstr>Динамика расходов бюджета в 2017 – 2020 гг., млн. руб.</vt:lpstr>
      <vt:lpstr>Сценарные условия развития в 2018-2020  гг (темп роста к предыдущему году) </vt:lpstr>
      <vt:lpstr>Средняя заработная плата в 2017 -2018 гг. </vt:lpstr>
      <vt:lpstr>Структура бюджета на 2018 год</vt:lpstr>
      <vt:lpstr>Расходы бюджета в разрезе муниципальных программ</vt:lpstr>
      <vt:lpstr>Обеспечение жильем отдельных категорий граждан, тыс. руб.</vt:lpstr>
      <vt:lpstr>Структура муниципального дорожного фонда, млн. руб.</vt:lpstr>
      <vt:lpstr>Структура расходов бюджета на 2017 год</vt:lpstr>
      <vt:lpstr>Межбюджетное регулирование, млн. руб.</vt:lpstr>
      <vt:lpstr>Субсидии на реализацию ПРП и инвестиционных проектов, тыс. руб.</vt:lpstr>
      <vt:lpstr>Субсидии на реализацию инвестиционных и приоритетных региональных проектов </vt:lpstr>
      <vt:lpstr>Основные характеристики бюджета на 2017-2020 гг.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 С. Лебедева</dc:creator>
  <cp:lastModifiedBy>Ирина С. Лебедева</cp:lastModifiedBy>
  <cp:revision>947</cp:revision>
  <cp:lastPrinted>2017-11-23T05:10:18Z</cp:lastPrinted>
  <dcterms:created xsi:type="dcterms:W3CDTF">1601-01-01T00:00:00Z</dcterms:created>
  <dcterms:modified xsi:type="dcterms:W3CDTF">2017-11-23T06:48:25Z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