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8" r:id="rId2"/>
    <p:sldId id="279" r:id="rId3"/>
    <p:sldId id="290" r:id="rId4"/>
    <p:sldId id="280" r:id="rId5"/>
    <p:sldId id="293" r:id="rId6"/>
    <p:sldId id="287" r:id="rId7"/>
    <p:sldId id="291" r:id="rId8"/>
    <p:sldId id="281" r:id="rId9"/>
    <p:sldId id="282" r:id="rId10"/>
    <p:sldId id="288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D4779"/>
    <a:srgbClr val="D9F1FF"/>
    <a:srgbClr val="14C6F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480" autoAdjust="0"/>
    <p:restoredTop sz="98084" autoAdjust="0"/>
  </p:normalViewPr>
  <p:slideViewPr>
    <p:cSldViewPr>
      <p:cViewPr>
        <p:scale>
          <a:sx n="100" d="100"/>
          <a:sy n="100" d="100"/>
        </p:scale>
        <p:origin x="254" y="3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47707053707543323"/>
          <c:y val="9.3573066550475772E-2"/>
          <c:w val="0.44398769168934626"/>
          <c:h val="0.81803271769574581"/>
        </c:manualLayout>
      </c:layout>
      <c:pieChart>
        <c:varyColors val="1"/>
        <c:ser>
          <c:idx val="0"/>
          <c:order val="0"/>
          <c:dPt>
            <c:idx val="0"/>
            <c:spPr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Лист2!$A$28:$A$33</c:f>
              <c:strCache>
                <c:ptCount val="6"/>
                <c:pt idx="0">
                  <c:v> Семьи группы "норма" - 1779 </c:v>
                </c:pt>
                <c:pt idx="1">
                  <c:v>Замещающие семьи - 117</c:v>
                </c:pt>
                <c:pt idx="2">
                  <c:v>Семьи с детьми-инвалидами - 85</c:v>
                </c:pt>
                <c:pt idx="3">
                  <c:v>Многодетные семьи - 273</c:v>
                </c:pt>
                <c:pt idx="4">
                  <c:v>Малообеспеченные семьи - 245</c:v>
                </c:pt>
                <c:pt idx="5">
                  <c:v>Семьи в СОП - 172</c:v>
                </c:pt>
              </c:strCache>
            </c:strRef>
          </c:cat>
          <c:val>
            <c:numRef>
              <c:f>Лист2!$B$28:$B$33</c:f>
              <c:numCache>
                <c:formatCode>General</c:formatCode>
                <c:ptCount val="6"/>
                <c:pt idx="0">
                  <c:v>1779</c:v>
                </c:pt>
                <c:pt idx="1">
                  <c:v>117</c:v>
                </c:pt>
                <c:pt idx="2">
                  <c:v>85</c:v>
                </c:pt>
                <c:pt idx="3">
                  <c:v>273</c:v>
                </c:pt>
                <c:pt idx="4">
                  <c:v>245</c:v>
                </c:pt>
                <c:pt idx="5">
                  <c:v>172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l"/>
      <c:layout>
        <c:manualLayout>
          <c:xMode val="edge"/>
          <c:yMode val="edge"/>
          <c:x val="1.1165793868894823E-2"/>
          <c:y val="3.4119247729104608E-2"/>
          <c:w val="0.41348947645193451"/>
          <c:h val="0.92598035747527374"/>
        </c:manualLayout>
      </c:layout>
      <c:txPr>
        <a:bodyPr/>
        <a:lstStyle/>
        <a:p>
          <a:pPr>
            <a:defRPr sz="1600" b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2.9108989232826028E-2"/>
          <c:y val="0.35803803013837127"/>
          <c:w val="0.517250561009578"/>
          <c:h val="0.62538664873109606"/>
        </c:manualLayout>
      </c:layout>
      <c:pieChart>
        <c:varyColors val="1"/>
        <c:ser>
          <c:idx val="0"/>
          <c:order val="0"/>
          <c:tx>
            <c:strRef>
              <c:f>Лист2!$B$1</c:f>
              <c:strCache>
                <c:ptCount val="1"/>
                <c:pt idx="0">
                  <c:v>всего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Percent val="1"/>
          </c:dLbls>
          <c:cat>
            <c:strRef>
              <c:f>Лист2!$A$2:$A$6</c:f>
              <c:strCache>
                <c:ptCount val="5"/>
                <c:pt idx="0">
                  <c:v>Семьи, находящиеся в СОП и ГР - 172</c:v>
                </c:pt>
                <c:pt idx="1">
                  <c:v>Замещающие семьи - 117</c:v>
                </c:pt>
                <c:pt idx="2">
                  <c:v>Семьи с детьми-инвалидами - 85</c:v>
                </c:pt>
                <c:pt idx="3">
                  <c:v>Многодетные семьи - 273</c:v>
                </c:pt>
                <c:pt idx="4">
                  <c:v>Малообеспеченные семьи - 245</c:v>
                </c:pt>
              </c:strCache>
            </c:strRef>
          </c:cat>
          <c:val>
            <c:numRef>
              <c:f>Лист2!$B$2:$B$6</c:f>
              <c:numCache>
                <c:formatCode>General</c:formatCode>
                <c:ptCount val="5"/>
                <c:pt idx="0">
                  <c:v>172</c:v>
                </c:pt>
                <c:pt idx="1">
                  <c:v>117</c:v>
                </c:pt>
                <c:pt idx="2">
                  <c:v>90</c:v>
                </c:pt>
                <c:pt idx="3">
                  <c:v>273</c:v>
                </c:pt>
                <c:pt idx="4">
                  <c:v>245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нуждаются в социальном сопровождении</c:v>
                </c:pt>
              </c:strCache>
            </c:strRef>
          </c:tx>
          <c:dLbls>
            <c:showPercent val="1"/>
          </c:dLbls>
          <c:cat>
            <c:strRef>
              <c:f>Лист2!$A$2:$A$6</c:f>
              <c:strCache>
                <c:ptCount val="5"/>
                <c:pt idx="0">
                  <c:v>Семьи, находящиеся в СОП и ГР - 172</c:v>
                </c:pt>
                <c:pt idx="1">
                  <c:v>Замещающие семьи - 117</c:v>
                </c:pt>
                <c:pt idx="2">
                  <c:v>Семьи с детьми-инвалидами - 85</c:v>
                </c:pt>
                <c:pt idx="3">
                  <c:v>Многодетные семьи - 273</c:v>
                </c:pt>
                <c:pt idx="4">
                  <c:v>Малообеспеченные семьи - 245</c:v>
                </c:pt>
              </c:strCache>
            </c:strRef>
          </c:cat>
          <c:val>
            <c:numRef>
              <c:f>Лист2!$C$2:$C$6</c:f>
              <c:numCache>
                <c:formatCode>General</c:formatCode>
                <c:ptCount val="5"/>
                <c:pt idx="0">
                  <c:v>172</c:v>
                </c:pt>
                <c:pt idx="1">
                  <c:v>117</c:v>
                </c:pt>
                <c:pt idx="2">
                  <c:v>90</c:v>
                </c:pt>
                <c:pt idx="3">
                  <c:v>79</c:v>
                </c:pt>
                <c:pt idx="4">
                  <c:v>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2.8293928999916671E-3"/>
          <c:y val="1.3086455308844783E-2"/>
          <c:w val="0.623710052035375"/>
          <c:h val="0.30301318455858745"/>
        </c:manualLayout>
      </c:layout>
      <c:txPr>
        <a:bodyPr/>
        <a:lstStyle/>
        <a:p>
          <a:pPr>
            <a:defRPr sz="1600" b="1">
              <a:solidFill>
                <a:srgbClr val="1D4779"/>
              </a:solidFill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2599006268681709"/>
          <c:y val="9.8075596428528575E-2"/>
          <c:w val="0.7723626479147897"/>
          <c:h val="0.42295769585385445"/>
        </c:manualLayout>
      </c:layout>
      <c:bar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всего</c:v>
                </c:pt>
              </c:strCache>
            </c:strRef>
          </c:tx>
          <c:dLbls>
            <c:showVal val="1"/>
          </c:dLbls>
          <c:cat>
            <c:strRef>
              <c:f>Лист2!$A$2:$A$6</c:f>
              <c:strCache>
                <c:ptCount val="5"/>
                <c:pt idx="0">
                  <c:v>Семьи, находящиеся в СОП и ГР</c:v>
                </c:pt>
                <c:pt idx="1">
                  <c:v>Замещающие семьи</c:v>
                </c:pt>
                <c:pt idx="2">
                  <c:v>Семьи с детьми-инвалидами:</c:v>
                </c:pt>
                <c:pt idx="3">
                  <c:v>Многодетные семьи</c:v>
                </c:pt>
                <c:pt idx="4">
                  <c:v>Малообеспеченные семьи</c:v>
                </c:pt>
              </c:strCache>
            </c:strRef>
          </c:cat>
          <c:val>
            <c:numRef>
              <c:f>Лист2!$B$2:$B$6</c:f>
              <c:numCache>
                <c:formatCode>General</c:formatCode>
                <c:ptCount val="5"/>
                <c:pt idx="0">
                  <c:v>172</c:v>
                </c:pt>
                <c:pt idx="1">
                  <c:v>117</c:v>
                </c:pt>
                <c:pt idx="2">
                  <c:v>85</c:v>
                </c:pt>
                <c:pt idx="3">
                  <c:v>273</c:v>
                </c:pt>
                <c:pt idx="4">
                  <c:v>245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нуждаются в социальном сопровождении</c:v>
                </c:pt>
              </c:strCache>
            </c:strRef>
          </c:tx>
          <c:dLbls>
            <c:showVal val="1"/>
          </c:dLbls>
          <c:cat>
            <c:strRef>
              <c:f>Лист2!$A$2:$A$6</c:f>
              <c:strCache>
                <c:ptCount val="5"/>
                <c:pt idx="0">
                  <c:v>Семьи, находящиеся в СОП и ГР</c:v>
                </c:pt>
                <c:pt idx="1">
                  <c:v>Замещающие семьи</c:v>
                </c:pt>
                <c:pt idx="2">
                  <c:v>Семьи с детьми-инвалидами:</c:v>
                </c:pt>
                <c:pt idx="3">
                  <c:v>Многодетные семьи</c:v>
                </c:pt>
                <c:pt idx="4">
                  <c:v>Малообеспеченные семьи</c:v>
                </c:pt>
              </c:strCache>
            </c:strRef>
          </c:cat>
          <c:val>
            <c:numRef>
              <c:f>Лист2!$C$2:$C$6</c:f>
              <c:numCache>
                <c:formatCode>General</c:formatCode>
                <c:ptCount val="5"/>
                <c:pt idx="0">
                  <c:v>172</c:v>
                </c:pt>
                <c:pt idx="1">
                  <c:v>117</c:v>
                </c:pt>
                <c:pt idx="2">
                  <c:v>14</c:v>
                </c:pt>
                <c:pt idx="3">
                  <c:v>79</c:v>
                </c:pt>
                <c:pt idx="4">
                  <c:v>32</c:v>
                </c:pt>
              </c:numCache>
            </c:numRef>
          </c:val>
        </c:ser>
        <c:dLbls>
          <c:showVal val="1"/>
        </c:dLbls>
        <c:overlap val="-25"/>
        <c:axId val="96000256"/>
        <c:axId val="95879168"/>
      </c:barChart>
      <c:catAx>
        <c:axId val="96000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>
                <a:solidFill>
                  <a:srgbClr val="1D4779"/>
                </a:solidFill>
              </a:defRPr>
            </a:pPr>
            <a:endParaRPr lang="ru-RU"/>
          </a:p>
        </c:txPr>
        <c:crossAx val="95879168"/>
        <c:crosses val="autoZero"/>
        <c:auto val="1"/>
        <c:lblAlgn val="ctr"/>
        <c:lblOffset val="100"/>
      </c:catAx>
      <c:valAx>
        <c:axId val="95879168"/>
        <c:scaling>
          <c:orientation val="minMax"/>
        </c:scaling>
        <c:delete val="1"/>
        <c:axPos val="l"/>
        <c:numFmt formatCode="General" sourceLinked="1"/>
        <c:tickLblPos val="nextTo"/>
        <c:crossAx val="9600025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 b="1">
              <a:solidFill>
                <a:srgbClr val="1D4779"/>
              </a:solidFill>
            </a:defRPr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7B74B256-C69C-403B-94A3-C90EDBD870AF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9"/>
            <a:ext cx="5486400" cy="4476273"/>
          </a:xfrm>
          <a:prstGeom prst="rect">
            <a:avLst/>
          </a:prstGeom>
        </p:spPr>
        <p:txBody>
          <a:bodyPr vert="horz" lIns="91870" tIns="45935" rIns="91870" bIns="459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5CEE3F72-9309-4F49-B94B-A9F28247C1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388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E3F72-9309-4F49-B94B-A9F28247C17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9965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550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52E6-B7FE-47D9-83E7-A56B24F611F2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79863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52E6-B7FE-47D9-83E7-A56B24F611F2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79863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717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14C6F0"/>
            </a:gs>
            <a:gs pos="39999">
              <a:srgbClr val="85C2FF"/>
            </a:gs>
            <a:gs pos="70000">
              <a:srgbClr val="C4D6EB"/>
            </a:gs>
            <a:gs pos="100000">
              <a:schemeClr val="accent1">
                <a:lumMod val="40000"/>
                <a:lumOff val="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A31EC-F712-4917-9BE1-CD270731E2E5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risa\Desktop\n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111" y="0"/>
            <a:ext cx="921622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1780" y="1268760"/>
            <a:ext cx="6405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      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2677" cy="1382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2844" y="269514"/>
            <a:ext cx="81439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Исполнение модельной программы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социального сопровождения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семей с детьми в Красновишерском районе</a:t>
            </a: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291264" cy="3672408"/>
          </a:xfrm>
        </p:spPr>
        <p:txBody>
          <a:bodyPr>
            <a:normAutofit/>
          </a:bodyPr>
          <a:lstStyle/>
          <a:p>
            <a:pPr marL="0" lvl="1" indent="19050" algn="just">
              <a:buAutoNum type="arabicPeriod"/>
            </a:pPr>
            <a:r>
              <a:rPr lang="ru-RU" sz="1700" b="1" dirty="0" smtClean="0">
                <a:solidFill>
                  <a:srgbClr val="1D4779"/>
                </a:solidFill>
                <a:latin typeface="+mj-lt"/>
              </a:rPr>
              <a:t>    Актуализировать </a:t>
            </a:r>
            <a:r>
              <a:rPr lang="ru-RU" sz="1700" b="1" dirty="0">
                <a:solidFill>
                  <a:srgbClr val="1D4779"/>
                </a:solidFill>
                <a:latin typeface="+mj-lt"/>
              </a:rPr>
              <a:t>работу </a:t>
            </a:r>
            <a:r>
              <a:rPr lang="ru-RU" sz="1700" b="1" dirty="0" smtClean="0">
                <a:solidFill>
                  <a:srgbClr val="1D4779"/>
                </a:solidFill>
                <a:latin typeface="+mj-lt"/>
              </a:rPr>
              <a:t>комиссии отдела МТУ №7 по признанию нуждаемости и межведомственной комиссии при ОМС по </a:t>
            </a:r>
            <a:r>
              <a:rPr lang="ru-RU" sz="1700" b="1" dirty="0">
                <a:solidFill>
                  <a:srgbClr val="1D4779"/>
                </a:solidFill>
                <a:latin typeface="+mj-lt"/>
              </a:rPr>
              <a:t>оказанию комплексной помощи гражданам с учётом социального сопровождения семей с детьми</a:t>
            </a:r>
            <a:r>
              <a:rPr lang="ru-RU" sz="1700" b="1" dirty="0" smtClean="0">
                <a:solidFill>
                  <a:srgbClr val="1D4779"/>
                </a:solidFill>
                <a:latin typeface="+mj-lt"/>
              </a:rPr>
              <a:t>.</a:t>
            </a:r>
          </a:p>
          <a:p>
            <a:pPr marL="0" lvl="1" indent="0" algn="just">
              <a:buNone/>
            </a:pPr>
            <a:endParaRPr lang="ru-RU" sz="1700" b="1" dirty="0" smtClean="0">
              <a:solidFill>
                <a:srgbClr val="1D4779"/>
              </a:solidFill>
              <a:latin typeface="+mj-lt"/>
            </a:endParaRPr>
          </a:p>
          <a:p>
            <a:pPr marL="0" lvl="1" indent="0" algn="just">
              <a:buNone/>
            </a:pPr>
            <a:r>
              <a:rPr lang="ru-RU" sz="1700" b="1" dirty="0" smtClean="0">
                <a:solidFill>
                  <a:srgbClr val="1D4779"/>
                </a:solidFill>
                <a:latin typeface="+mj-lt"/>
              </a:rPr>
              <a:t>2. Закрепить </a:t>
            </a:r>
            <a:r>
              <a:rPr lang="ru-RU" sz="1700" b="1" dirty="0">
                <a:solidFill>
                  <a:srgbClr val="1D4779"/>
                </a:solidFill>
                <a:latin typeface="+mj-lt"/>
              </a:rPr>
              <a:t>ответственных лиц по </a:t>
            </a:r>
            <a:r>
              <a:rPr lang="ru-RU" sz="1700" b="1" dirty="0" smtClean="0">
                <a:solidFill>
                  <a:srgbClr val="1D4779"/>
                </a:solidFill>
                <a:latin typeface="+mj-lt"/>
              </a:rPr>
              <a:t>взаимодействию с ведомствами и     учреждениями  и социальному </a:t>
            </a:r>
            <a:r>
              <a:rPr lang="ru-RU" sz="1700" b="1" dirty="0">
                <a:solidFill>
                  <a:srgbClr val="1D4779"/>
                </a:solidFill>
                <a:latin typeface="+mj-lt"/>
              </a:rPr>
              <a:t>сопровождению семей с детьми </a:t>
            </a:r>
            <a:r>
              <a:rPr lang="ru-RU" sz="1700" b="1" dirty="0" smtClean="0">
                <a:solidFill>
                  <a:srgbClr val="1D4779"/>
                </a:solidFill>
                <a:latin typeface="+mj-lt"/>
              </a:rPr>
              <a:t>в учреждениях и организациях.</a:t>
            </a:r>
          </a:p>
          <a:p>
            <a:pPr marL="0" lvl="1" indent="0" algn="just">
              <a:buNone/>
            </a:pPr>
            <a:endParaRPr lang="ru-RU" sz="1700" b="1" dirty="0">
              <a:solidFill>
                <a:srgbClr val="1D4779"/>
              </a:solidFill>
              <a:latin typeface="+mj-lt"/>
            </a:endParaRPr>
          </a:p>
          <a:p>
            <a:pPr marL="0" lvl="1" indent="0" algn="just">
              <a:buNone/>
            </a:pPr>
            <a:r>
              <a:rPr lang="ru-RU" sz="1700" b="1" dirty="0">
                <a:solidFill>
                  <a:srgbClr val="1D4779"/>
                </a:solidFill>
                <a:latin typeface="+mj-lt"/>
              </a:rPr>
              <a:t>3</a:t>
            </a:r>
            <a:r>
              <a:rPr lang="ru-RU" sz="1700" b="1" dirty="0" smtClean="0">
                <a:solidFill>
                  <a:srgbClr val="1D4779"/>
                </a:solidFill>
                <a:latin typeface="+mj-lt"/>
              </a:rPr>
              <a:t>. Организовать </a:t>
            </a:r>
            <a:r>
              <a:rPr lang="ru-RU" sz="1700" b="1" dirty="0">
                <a:solidFill>
                  <a:srgbClr val="1D4779"/>
                </a:solidFill>
                <a:latin typeface="+mj-lt"/>
              </a:rPr>
              <a:t>контроль </a:t>
            </a:r>
            <a:r>
              <a:rPr lang="ru-RU" sz="1700" b="1" dirty="0" smtClean="0">
                <a:solidFill>
                  <a:srgbClr val="1D4779"/>
                </a:solidFill>
                <a:latin typeface="+mj-lt"/>
              </a:rPr>
              <a:t>за </a:t>
            </a:r>
            <a:r>
              <a:rPr lang="ru-RU" sz="1700" b="1" dirty="0">
                <a:solidFill>
                  <a:srgbClr val="1D4779"/>
                </a:solidFill>
                <a:latin typeface="+mj-lt"/>
              </a:rPr>
              <a:t>оказанием своевременной помощи семьям, рассматривать результаты социального сопровождения на заседании межведомственной </a:t>
            </a:r>
            <a:r>
              <a:rPr lang="ru-RU" sz="1700" b="1" dirty="0" smtClean="0">
                <a:solidFill>
                  <a:srgbClr val="1D4779"/>
                </a:solidFill>
                <a:latin typeface="+mj-lt"/>
              </a:rPr>
              <a:t>комиссии.</a:t>
            </a:r>
            <a:endParaRPr lang="ru-RU" sz="1700" b="1" dirty="0">
              <a:solidFill>
                <a:srgbClr val="1D4779"/>
              </a:solidFill>
              <a:latin typeface="+mj-lt"/>
            </a:endParaRPr>
          </a:p>
          <a:p>
            <a:pPr marL="0" indent="0">
              <a:buNone/>
            </a:pPr>
            <a:endParaRPr lang="ru-RU" dirty="0">
              <a:solidFill>
                <a:srgbClr val="1D4779"/>
              </a:solidFill>
            </a:endParaRP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211723"/>
            <a:ext cx="8280920" cy="954107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DB251D"/>
                </a:solidFill>
                <a:latin typeface="+mj-lt"/>
                <a:ea typeface="PT Serif" charset="0"/>
                <a:cs typeface="PT Serif" charset="0"/>
              </a:rPr>
              <a:t>Предложения  для реализации </a:t>
            </a:r>
            <a:br>
              <a:rPr lang="ru-RU" sz="2800" b="1" dirty="0" smtClean="0">
                <a:solidFill>
                  <a:srgbClr val="DB251D"/>
                </a:solidFill>
                <a:latin typeface="+mj-lt"/>
                <a:ea typeface="PT Serif" charset="0"/>
                <a:cs typeface="PT Serif" charset="0"/>
              </a:rPr>
            </a:br>
            <a:r>
              <a:rPr lang="ru-RU" sz="2800" b="1" dirty="0" smtClean="0">
                <a:solidFill>
                  <a:srgbClr val="DB251D"/>
                </a:solidFill>
                <a:latin typeface="+mj-lt"/>
                <a:ea typeface="PT Serif" charset="0"/>
                <a:cs typeface="PT Serif" charset="0"/>
              </a:rPr>
              <a:t>Модельной программы</a:t>
            </a:r>
            <a:endParaRPr lang="ru-RU" sz="2800" b="1" dirty="0">
              <a:solidFill>
                <a:srgbClr val="DB251D"/>
              </a:solidFill>
              <a:latin typeface="+mj-lt"/>
              <a:ea typeface="PT Serif" charset="0"/>
              <a:cs typeface="PT Serif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600" y="111483"/>
            <a:ext cx="1612411" cy="1309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0606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39155" y="1175119"/>
            <a:ext cx="828092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Федеральный закон Российской Федерации» от 28 декабря 2013 г. № 442-ФЗ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 «Об основах социального обслуживания граждан в Российской Федерации»;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lang="ru-RU" sz="1600" b="1" dirty="0" smtClean="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остановление Правительства Пермского края от 5 ноября 2014 г. № 1261-п 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«Об утверждении Порядка межведомственного взаимодействия исполнительных органов государственной власти Пермского края при предоставлении социальных услуг и социального сопровождения»;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Постановление Правительства Пермского края от 31 октября 2016 г. № 990-п 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«Об утверждении Регламента межведомственного взаимодействия исполнительных органов государственной власти Пермского края в связи с реализацией полномочий Пермского края в сфере социального обслуживания»;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Порядок межведомственного взаимодействия по профилактике детского и семейного неблагополучия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(утверждён постановлением КДН и ЗП Пермского края от 29 июня 2016 г. № 12);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PMingLiU"/>
                <a:cs typeface="Times New Roman" pitchFamily="18" charset="0"/>
              </a:rPr>
              <a:t>Модельная программа социального сопровождения семей с детьми в Пермском крае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PMingLiU"/>
                <a:cs typeface="Times New Roman" pitchFamily="18" charset="0"/>
              </a:rPr>
              <a:t>(разработана в целях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 реализации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распоряжения Правительства Пермского края от 12 сентября 2016 г. № 28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8-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«Об утверждении Комплекса мер Пермского края по развитию эффективных практик социального сопровождения семей с детьми, нуждающихся в социальной помощи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»)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7358" y="260648"/>
            <a:ext cx="4311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Нормативные документы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396387" cy="1134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290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285728"/>
            <a:ext cx="69847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+mj-lt"/>
              </a:rPr>
              <a:t>В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 Красновишерском районе </a:t>
            </a:r>
          </a:p>
          <a:p>
            <a:pPr algn="ctr"/>
            <a:r>
              <a:rPr lang="ru-RU" sz="2800" b="1" smtClean="0">
                <a:solidFill>
                  <a:srgbClr val="FF0000"/>
                </a:solidFill>
              </a:rPr>
              <a:t>проживают 2578 </a:t>
            </a:r>
            <a:r>
              <a:rPr lang="ru-RU" sz="2800" b="1" dirty="0" smtClean="0">
                <a:solidFill>
                  <a:srgbClr val="FF0000"/>
                </a:solidFill>
              </a:rPr>
              <a:t>семей </a:t>
            </a:r>
            <a:r>
              <a:rPr lang="ru-RU" sz="2800" b="1" dirty="0">
                <a:solidFill>
                  <a:srgbClr val="FF0000"/>
                </a:solidFill>
              </a:rPr>
              <a:t>с </a:t>
            </a:r>
            <a:r>
              <a:rPr lang="ru-RU" sz="2800" b="1" dirty="0" smtClean="0">
                <a:solidFill>
                  <a:srgbClr val="FF0000"/>
                </a:solidFill>
              </a:rPr>
              <a:t>детьми 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40865"/>
            <a:ext cx="1612411" cy="1309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35454573"/>
              </p:ext>
            </p:extLst>
          </p:nvPr>
        </p:nvGraphicFramePr>
        <p:xfrm>
          <a:off x="107504" y="1450529"/>
          <a:ext cx="8928992" cy="490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384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210" y="179169"/>
            <a:ext cx="1252371" cy="101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4"/>
          <p:cNvSpPr txBox="1">
            <a:spLocks/>
          </p:cNvSpPr>
          <p:nvPr/>
        </p:nvSpPr>
        <p:spPr bwMode="auto">
          <a:xfrm>
            <a:off x="-3026" y="248776"/>
            <a:ext cx="8039031" cy="33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/>
          <a:p>
            <a:pPr algn="ctr" defTabSz="914070"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rebuchet MS" pitchFamily="34" charset="0"/>
              </a:rPr>
              <a:t>Цели </a:t>
            </a:r>
            <a:r>
              <a:rPr lang="ru-RU" sz="2800" b="1" dirty="0">
                <a:solidFill>
                  <a:srgbClr val="FF0000"/>
                </a:solidFill>
                <a:latin typeface="Trebuchet MS" pitchFamily="34" charset="0"/>
              </a:rPr>
              <a:t>и задачи </a:t>
            </a:r>
            <a:r>
              <a:rPr lang="ru-RU" sz="2800" b="1" dirty="0" smtClean="0">
                <a:solidFill>
                  <a:srgbClr val="FF0000"/>
                </a:solidFill>
                <a:latin typeface="Trebuchet MS" pitchFamily="34" charset="0"/>
              </a:rPr>
              <a:t>социального сопровождения </a:t>
            </a:r>
            <a:endParaRPr lang="ru-RU" sz="2800" b="1" dirty="0">
              <a:solidFill>
                <a:srgbClr val="FF0000"/>
              </a:solidFill>
              <a:latin typeface="Trebuchet MS" pitchFamily="34" charset="0"/>
            </a:endParaRPr>
          </a:p>
          <a:p>
            <a:pPr defTabSz="914070">
              <a:defRPr/>
            </a:pPr>
            <a:endParaRPr lang="ru-RU" sz="1600" b="1" i="1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9552" y="4077072"/>
            <a:ext cx="17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070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797" y="891584"/>
            <a:ext cx="861675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80">
              <a:spcBef>
                <a:spcPts val="600"/>
              </a:spcBef>
              <a:defRPr/>
            </a:pPr>
            <a:r>
              <a:rPr lang="ru-RU" sz="2400" b="1" kern="0" dirty="0" smtClean="0">
                <a:solidFill>
                  <a:srgbClr val="7030A0"/>
                </a:solidFill>
                <a:cs typeface="Aharoni" panose="02010803020104030203" pitchFamily="2" charset="-79"/>
              </a:rPr>
              <a:t>Цель </a:t>
            </a:r>
            <a:r>
              <a:rPr lang="ru-RU" sz="2400" b="1" kern="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: </a:t>
            </a:r>
          </a:p>
          <a:p>
            <a:pPr algn="just" defTabSz="914180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400" kern="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 п</a:t>
            </a:r>
            <a:r>
              <a:rPr lang="ru-RU" sz="2400" dirty="0" smtClean="0">
                <a:solidFill>
                  <a:srgbClr val="7030A0"/>
                </a:solidFill>
              </a:rPr>
              <a:t>рофилактика и раннее выявление детского и семейного неблагополучия, мобилизация возможностей для сохранения семейного окружения ребенка и активизации внутреннего потенциала семьи </a:t>
            </a:r>
          </a:p>
          <a:p>
            <a:pPr algn="ctr" defTabSz="914180">
              <a:spcBef>
                <a:spcPts val="600"/>
              </a:spcBef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Задачи </a:t>
            </a:r>
            <a:r>
              <a:rPr lang="ru-RU" sz="2400" dirty="0" smtClean="0">
                <a:solidFill>
                  <a:srgbClr val="7030A0"/>
                </a:solidFill>
              </a:rPr>
              <a:t>:</a:t>
            </a:r>
          </a:p>
          <a:p>
            <a:pPr algn="just" defTabSz="914180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400" dirty="0" smtClean="0">
                <a:solidFill>
                  <a:srgbClr val="7030A0"/>
                </a:solidFill>
              </a:rPr>
              <a:t> организация работы по содействию в получении семьей необходимой помощи для преодоления трудной жизненной ситуации;</a:t>
            </a:r>
          </a:p>
          <a:p>
            <a:pPr algn="just" defTabSz="914180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400" kern="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 создание устойчивого механизма межведомственного взаимодействия органов и учреждений при организации оказания семье медицинской, педагогической, психологической, юридической, социальной помощи </a:t>
            </a:r>
          </a:p>
          <a:p>
            <a:pPr marL="285750" indent="-285750" defTabSz="914180">
              <a:spcBef>
                <a:spcPts val="600"/>
              </a:spcBef>
              <a:defRPr/>
            </a:pPr>
            <a:endParaRPr lang="ru-RU" sz="2400" dirty="0" smtClean="0">
              <a:solidFill>
                <a:srgbClr val="FF0000"/>
              </a:solidFill>
            </a:endParaRPr>
          </a:p>
          <a:p>
            <a:pPr defTabSz="914180">
              <a:spcBef>
                <a:spcPts val="600"/>
              </a:spcBef>
              <a:buFont typeface="Arial" charset="0"/>
              <a:buChar char="•"/>
              <a:defRPr/>
            </a:pPr>
            <a:endParaRPr lang="ru-RU" dirty="0" smtClean="0"/>
          </a:p>
          <a:p>
            <a:pPr defTabSz="914180">
              <a:spcBef>
                <a:spcPts val="600"/>
              </a:spcBef>
              <a:defRPr/>
            </a:pPr>
            <a:endParaRPr lang="ru-RU" dirty="0" smtClean="0"/>
          </a:p>
          <a:p>
            <a:pPr marL="285750" indent="-285750" defTabSz="914180">
              <a:spcBef>
                <a:spcPts val="600"/>
              </a:spcBef>
              <a:buFont typeface="Arial" charset="0"/>
              <a:buChar char="•"/>
              <a:defRPr/>
            </a:pPr>
            <a:endParaRPr lang="ru-RU" sz="2000" kern="0" dirty="0">
              <a:solidFill>
                <a:schemeClr val="tx2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89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3714744" y="0"/>
            <a:ext cx="5143536" cy="107154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 муниципальных учреждений, дошкольные  образовательные учреждения (детские сады),  общеобразовательные  учреждения (школы),  профессиональное образовательное учреждение (УПТ),  дополнительное образовательное учреждение (ДШИ),  МАОУДО ЦДО  </a:t>
            </a:r>
            <a:endParaRPr lang="ru-RU" sz="11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714744" y="1000108"/>
            <a:ext cx="5143536" cy="50006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Администрация Красновишерского муниципального района, администрации  городского и сельских поселений</a:t>
            </a:r>
            <a:endParaRPr lang="ru-RU" sz="1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714744" y="2143116"/>
            <a:ext cx="5143536" cy="428628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БУЗ ПК «</a:t>
            </a:r>
            <a:r>
              <a:rPr lang="ru-RU" sz="11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Красновишерская</a:t>
            </a:r>
            <a:r>
              <a:rPr 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районная больница», детская поликлиника</a:t>
            </a:r>
            <a:endParaRPr lang="ru-RU" sz="1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3714744" y="4143380"/>
            <a:ext cx="5143536" cy="785818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ООО «Акцепт», отдел социальной помощи семье и детям по </a:t>
            </a:r>
            <a:r>
              <a:rPr lang="ru-RU" sz="11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Красновишерскому</a:t>
            </a:r>
            <a:r>
              <a:rPr 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району ООО «ВСК «Доверие», </a:t>
            </a:r>
            <a:r>
              <a:rPr 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ГКУ ПК СОН «Социально-реабилитационный центр для несовершеннолетних»</a:t>
            </a:r>
            <a:endParaRPr lang="ru-RU" sz="1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3714744" y="4857760"/>
            <a:ext cx="5143536" cy="785818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Красновишерский</a:t>
            </a:r>
            <a:r>
              <a:rPr 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ПНИ - филиал КГАУ «Соликамский ДИПИ», </a:t>
            </a:r>
            <a:r>
              <a:rPr lang="ru-RU" sz="1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Вишерский</a:t>
            </a:r>
            <a:r>
              <a:rPr lang="ru-RU" sz="1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ПНИ - филиал КГАУ «Соликамский ДИПИ</a:t>
            </a:r>
            <a:r>
              <a:rPr 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»,</a:t>
            </a:r>
            <a:endParaRPr lang="ru-RU" sz="1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3714744" y="5643578"/>
            <a:ext cx="5143536" cy="571504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Районное общество инвалидов, районный совет ветеранов, АНО «Редакция районной газеты «Красная Вишера»</a:t>
            </a:r>
            <a:endParaRPr lang="ru-RU" sz="1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3714744" y="6215082"/>
            <a:ext cx="5143536" cy="642918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solidFill>
                  <a:srgbClr val="7030A0"/>
                </a:solidFill>
                <a:latin typeface="Georgia" pitchFamily="18" charset="0"/>
              </a:rPr>
              <a:t>МБУ «Центр организации досуга», дом спорта, МРУК «Районный дом культуры»</a:t>
            </a:r>
            <a:endParaRPr lang="ru-RU" sz="9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3" name="Вертикальный свиток 12"/>
          <p:cNvSpPr/>
          <p:nvPr/>
        </p:nvSpPr>
        <p:spPr>
          <a:xfrm>
            <a:off x="0" y="1401019"/>
            <a:ext cx="3000364" cy="5357850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Отдел по Красновишерскому муниципальному району МТУ № 7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Минсоцразвития края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3714744" y="1500174"/>
            <a:ext cx="5143536" cy="64294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Прокуратура Красновишерского района, отделение МВД России по </a:t>
            </a:r>
            <a:r>
              <a:rPr lang="ru-RU" sz="11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Красновишерскому</a:t>
            </a:r>
            <a:r>
              <a:rPr 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муниципальному району,  КДН и ЗП</a:t>
            </a:r>
            <a:endParaRPr lang="ru-RU" sz="1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3714744" y="2571744"/>
            <a:ext cx="5143536" cy="571504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Государственное казенное учреждение Центр занятости населения </a:t>
            </a:r>
            <a:r>
              <a:rPr lang="ru-RU" sz="11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Красновишерского</a:t>
            </a:r>
            <a:r>
              <a:rPr 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1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3714744" y="3143248"/>
            <a:ext cx="5143536" cy="50006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Управление Пенсионного фонда Российской Федерации в Красновишерском районе</a:t>
            </a:r>
            <a:endParaRPr lang="ru-RU" sz="1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3714744" y="3643314"/>
            <a:ext cx="5143536" cy="50006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Отдел ЗАГС  администрации Красновишерского муниципального района Пермского края</a:t>
            </a:r>
            <a:endParaRPr lang="ru-RU" sz="1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40" y="1891799"/>
            <a:ext cx="1815284" cy="1474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Двойная стрелка влево/вправо 1"/>
          <p:cNvSpPr/>
          <p:nvPr/>
        </p:nvSpPr>
        <p:spPr>
          <a:xfrm>
            <a:off x="2699792" y="3836409"/>
            <a:ext cx="928694" cy="535785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06" y="142852"/>
            <a:ext cx="35004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Межведомственное взаимодействие в предоставлении социального сопровождения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301046" y="272477"/>
            <a:ext cx="7655330" cy="52322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+mj-lt"/>
                <a:ea typeface="PT Serif" charset="0"/>
                <a:cs typeface="PT Serif" charset="0"/>
              </a:rPr>
              <a:t>Алгоритм социального сопровождения</a:t>
            </a:r>
            <a:endParaRPr lang="ru-RU" sz="2800" b="1" dirty="0">
              <a:solidFill>
                <a:srgbClr val="FF0000"/>
              </a:solidFill>
              <a:latin typeface="+mj-lt"/>
              <a:ea typeface="PT Serif" charset="0"/>
              <a:cs typeface="PT Serif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1799692" y="908720"/>
            <a:ext cx="5040560" cy="1024855"/>
          </a:xfrm>
          <a:prstGeom prst="ellipse">
            <a:avLst/>
          </a:prstGeom>
          <a:solidFill>
            <a:srgbClr val="D9F1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123728" y="983079"/>
            <a:ext cx="4392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1. Выявление признаков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неблагополучия</a:t>
            </a:r>
            <a:r>
              <a:rPr lang="en-US" sz="1400" b="1" dirty="0" smtClean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и информирование отдела МТУ №7.</a:t>
            </a:r>
            <a:endParaRPr lang="ru-RU" sz="1400" b="1" dirty="0">
              <a:solidFill>
                <a:srgbClr val="FF0000"/>
              </a:solidFill>
              <a:latin typeface="+mj-lt"/>
              <a:ea typeface="Arial" charset="0"/>
              <a:cs typeface="Arial" charset="0"/>
            </a:endParaRPr>
          </a:p>
          <a:p>
            <a:pPr algn="ctr"/>
            <a:r>
              <a:rPr lang="ru-RU" sz="1400" b="1" dirty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С</a:t>
            </a:r>
            <a:r>
              <a:rPr lang="ru-RU" sz="1400" b="1" dirty="0" smtClean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убъекты </a:t>
            </a:r>
            <a:r>
              <a:rPr lang="ru-RU" sz="1400" b="1" dirty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системы профилактики, </a:t>
            </a:r>
            <a:endParaRPr lang="ru-RU" sz="1400" b="1" dirty="0" smtClean="0">
              <a:solidFill>
                <a:srgbClr val="7030A0"/>
              </a:solidFill>
              <a:latin typeface="+mj-lt"/>
              <a:ea typeface="Arial" charset="0"/>
              <a:cs typeface="Arial" charset="0"/>
            </a:endParaRPr>
          </a:p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граждане</a:t>
            </a:r>
            <a:r>
              <a:rPr lang="ru-RU" sz="1400" b="1" dirty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, организации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259632" y="2276871"/>
            <a:ext cx="6192688" cy="798185"/>
          </a:xfrm>
          <a:prstGeom prst="roundRect">
            <a:avLst/>
          </a:prstGeom>
          <a:solidFill>
            <a:srgbClr val="D9F1FF"/>
          </a:solidFill>
          <a:ln>
            <a:solidFill>
              <a:srgbClr val="1D4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1367644" y="2336393"/>
            <a:ext cx="5976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2. Определение нуждаемости семьи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в социальном сопровождении, </a:t>
            </a:r>
            <a:r>
              <a:rPr lang="ru-RU" sz="1400" b="1" dirty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разработка проекта индивидуальной программы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сопровождения.</a:t>
            </a:r>
            <a:endParaRPr lang="ru-RU" sz="1400" b="1" dirty="0">
              <a:solidFill>
                <a:srgbClr val="FF0000"/>
              </a:solidFill>
              <a:latin typeface="+mj-lt"/>
              <a:ea typeface="Arial" charset="0"/>
              <a:cs typeface="Arial" charset="0"/>
            </a:endParaRPr>
          </a:p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Отдел МТУ  №7</a:t>
            </a:r>
            <a:endParaRPr lang="ru-RU" sz="1400" b="1" dirty="0">
              <a:solidFill>
                <a:srgbClr val="7030A0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1187624" y="3431487"/>
            <a:ext cx="6263976" cy="805642"/>
          </a:xfrm>
          <a:prstGeom prst="roundRect">
            <a:avLst/>
          </a:prstGeom>
          <a:solidFill>
            <a:srgbClr val="D9F1FF"/>
          </a:solidFill>
          <a:ln>
            <a:solidFill>
              <a:srgbClr val="1D4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1486950" y="3357254"/>
            <a:ext cx="5789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3. Утверждение индивидуальной программы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сопровождения, 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определение участников </a:t>
            </a:r>
            <a:r>
              <a:rPr lang="ru-RU" sz="1400" b="1" dirty="0">
                <a:solidFill>
                  <a:srgbClr val="FF0000"/>
                </a:solidFill>
                <a:latin typeface="+mj-lt"/>
              </a:rPr>
              <a:t>социального сопровождения и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видов </a:t>
            </a:r>
            <a:r>
              <a:rPr lang="ru-RU" sz="1400" b="1" dirty="0">
                <a:solidFill>
                  <a:srgbClr val="FF0000"/>
                </a:solidFill>
                <a:latin typeface="+mj-lt"/>
              </a:rPr>
              <a:t>помощи</a:t>
            </a:r>
            <a:r>
              <a:rPr lang="ru-RU" sz="1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на заседании межведомственной комиссии.</a:t>
            </a:r>
            <a:endParaRPr lang="ru-RU" sz="1400" b="1" dirty="0" smtClean="0">
              <a:solidFill>
                <a:srgbClr val="FF0000"/>
              </a:solidFill>
              <a:latin typeface="+mj-lt"/>
              <a:ea typeface="Arial" charset="0"/>
              <a:cs typeface="Arial" charset="0"/>
            </a:endParaRPr>
          </a:p>
          <a:p>
            <a:pPr algn="ctr"/>
            <a:r>
              <a:rPr lang="ru-RU" sz="1400" b="1" dirty="0">
                <a:solidFill>
                  <a:srgbClr val="7030A0"/>
                </a:solidFill>
                <a:ea typeface="Arial" charset="0"/>
                <a:cs typeface="Arial" charset="0"/>
              </a:rPr>
              <a:t>Отдел МТУ  №</a:t>
            </a:r>
            <a:r>
              <a:rPr lang="ru-RU" sz="1400" b="1" dirty="0" smtClean="0">
                <a:solidFill>
                  <a:srgbClr val="7030A0"/>
                </a:solidFill>
                <a:ea typeface="Arial" charset="0"/>
                <a:cs typeface="Arial" charset="0"/>
              </a:rPr>
              <a:t>7</a:t>
            </a:r>
            <a:r>
              <a:rPr lang="ru-RU" sz="1400" b="1" dirty="0" smtClean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, ОМС, субъекты системы профилактики</a:t>
            </a:r>
            <a:endParaRPr lang="ru-RU" sz="1400" b="1" dirty="0">
              <a:solidFill>
                <a:srgbClr val="7030A0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297360" y="4589113"/>
            <a:ext cx="6192688" cy="876145"/>
          </a:xfrm>
          <a:prstGeom prst="roundRect">
            <a:avLst/>
          </a:prstGeom>
          <a:solidFill>
            <a:srgbClr val="D9F1FF"/>
          </a:solidFill>
          <a:ln>
            <a:solidFill>
              <a:srgbClr val="1D4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1485796" y="4550133"/>
            <a:ext cx="57632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4. Оказание помощи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семье.</a:t>
            </a:r>
            <a:endParaRPr lang="ru-RU" sz="1400" b="1" dirty="0">
              <a:solidFill>
                <a:srgbClr val="FF0000"/>
              </a:solidFill>
              <a:latin typeface="+mj-lt"/>
              <a:ea typeface="Arial" charset="0"/>
              <a:cs typeface="Arial" charset="0"/>
            </a:endParaRPr>
          </a:p>
          <a:p>
            <a:pPr algn="ctr"/>
            <a:r>
              <a:rPr lang="ru-RU" sz="1400" b="1" dirty="0">
                <a:latin typeface="+mj-lt"/>
                <a:ea typeface="Arial" charset="0"/>
                <a:cs typeface="Arial" charset="0"/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Отдел МТУ №7,  </a:t>
            </a:r>
            <a:r>
              <a:rPr lang="ru-RU" sz="1400" b="1" dirty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ОМС, </a:t>
            </a:r>
            <a:r>
              <a:rPr lang="ru-RU" sz="1400" b="1" dirty="0" smtClean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 учреждения здравоохранения, образования, культуры </a:t>
            </a:r>
            <a:r>
              <a:rPr lang="ru-RU" sz="1400" b="1" dirty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и спорта, КДНиЗП, </a:t>
            </a:r>
            <a:r>
              <a:rPr lang="ru-RU" sz="1400" b="1" dirty="0" smtClean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служба </a:t>
            </a:r>
            <a:r>
              <a:rPr lang="ru-RU" sz="1400" b="1" dirty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занятости, </a:t>
            </a:r>
            <a:r>
              <a:rPr lang="ru-RU" sz="1400" b="1" dirty="0" smtClean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ЗАГС, </a:t>
            </a:r>
            <a:r>
              <a:rPr lang="ru-RU" sz="1400" b="1" dirty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иные </a:t>
            </a:r>
            <a:r>
              <a:rPr lang="ru-RU" sz="1400" b="1" dirty="0" smtClean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заинтересованные организации  </a:t>
            </a:r>
            <a:endParaRPr lang="ru-RU" sz="1400" b="1" dirty="0">
              <a:solidFill>
                <a:srgbClr val="7030A0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1889702" y="5805264"/>
            <a:ext cx="4932548" cy="880839"/>
          </a:xfrm>
          <a:prstGeom prst="ellipse">
            <a:avLst/>
          </a:prstGeom>
          <a:solidFill>
            <a:srgbClr val="D9F1FF"/>
          </a:solidFill>
          <a:ln>
            <a:solidFill>
              <a:srgbClr val="1D4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2171675" y="594806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5. </a:t>
            </a:r>
            <a:r>
              <a:rPr lang="ru-RU" sz="1400" b="1" dirty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Оценка результатов помощи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семье.</a:t>
            </a:r>
          </a:p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+mj-lt"/>
                <a:ea typeface="Arial" charset="0"/>
                <a:cs typeface="Arial" charset="0"/>
              </a:rPr>
              <a:t>Отдел МТУ № 7</a:t>
            </a:r>
            <a:endParaRPr lang="en-US" sz="1400" b="1" dirty="0">
              <a:solidFill>
                <a:srgbClr val="7030A0"/>
              </a:solidFill>
              <a:latin typeface="+mj-lt"/>
              <a:ea typeface="Arial" charset="0"/>
              <a:cs typeface="Arial" charset="0"/>
            </a:endParaRPr>
          </a:p>
        </p:txBody>
      </p:sp>
      <p:cxnSp>
        <p:nvCxnSpPr>
          <p:cNvPr id="89" name="Прямая со стрелкой 88"/>
          <p:cNvCxnSpPr>
            <a:stCxn id="51" idx="4"/>
          </p:cNvCxnSpPr>
          <p:nvPr/>
        </p:nvCxnSpPr>
        <p:spPr>
          <a:xfrm>
            <a:off x="4319972" y="1933575"/>
            <a:ext cx="0" cy="3423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4319972" y="3075057"/>
            <a:ext cx="0" cy="3423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>
            <a:off x="4360844" y="4246772"/>
            <a:ext cx="0" cy="3423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>
            <a:off x="4393704" y="5462923"/>
            <a:ext cx="0" cy="3423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600" y="111483"/>
            <a:ext cx="1612411" cy="1309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4152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67544" y="155540"/>
            <a:ext cx="7646965" cy="52322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DB251D"/>
                </a:solidFill>
                <a:latin typeface="+mj-lt"/>
                <a:ea typeface="PT Serif" charset="0"/>
                <a:cs typeface="PT Serif" charset="0"/>
              </a:rPr>
              <a:t>Социальное сопровождение семей</a:t>
            </a:r>
            <a:endParaRPr lang="ru-RU" sz="2800" b="1" dirty="0">
              <a:solidFill>
                <a:srgbClr val="DB251D"/>
              </a:solidFill>
              <a:latin typeface="+mj-lt"/>
              <a:ea typeface="PT Serif" charset="0"/>
              <a:cs typeface="PT Serif" charset="0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1814648"/>
              </p:ext>
            </p:extLst>
          </p:nvPr>
        </p:nvGraphicFramePr>
        <p:xfrm>
          <a:off x="453877" y="776020"/>
          <a:ext cx="6206355" cy="4597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40865"/>
            <a:ext cx="1612411" cy="1309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61440935"/>
              </p:ext>
            </p:extLst>
          </p:nvPr>
        </p:nvGraphicFramePr>
        <p:xfrm>
          <a:off x="3786182" y="2643182"/>
          <a:ext cx="5214571" cy="4026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3665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2992" y="203578"/>
            <a:ext cx="7607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Охват </a:t>
            </a:r>
            <a:r>
              <a:rPr lang="ru-RU" sz="2800" b="1" dirty="0" smtClean="0">
                <a:solidFill>
                  <a:srgbClr val="FF0000"/>
                </a:solidFill>
              </a:rPr>
              <a:t>социальным</a:t>
            </a:r>
            <a:r>
              <a:rPr lang="ru-RU" sz="2000" b="1" dirty="0" smtClean="0">
                <a:solidFill>
                  <a:srgbClr val="FF0000"/>
                </a:solidFill>
              </a:rPr>
              <a:t> сопровождением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в соответствии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 Модельной программой  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2490040"/>
              </p:ext>
            </p:extLst>
          </p:nvPr>
        </p:nvGraphicFramePr>
        <p:xfrm>
          <a:off x="328183" y="1191382"/>
          <a:ext cx="8487633" cy="4722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9041"/>
                <a:gridCol w="1512168"/>
                <a:gridCol w="3816424"/>
              </a:tblGrid>
              <a:tr h="79208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1D477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Категории</a:t>
                      </a:r>
                      <a:r>
                        <a:rPr lang="ru-RU" sz="1400" baseline="0" dirty="0" smtClean="0">
                          <a:solidFill>
                            <a:srgbClr val="1D477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семей/детей</a:t>
                      </a:r>
                      <a:endParaRPr lang="ru-RU" sz="1400" dirty="0">
                        <a:solidFill>
                          <a:srgbClr val="1D4779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1D477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1D47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(не</a:t>
                      </a:r>
                      <a:r>
                        <a:rPr lang="ru-RU" sz="1400" baseline="0" dirty="0" smtClean="0">
                          <a:solidFill>
                            <a:srgbClr val="1D47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менее 20 000)</a:t>
                      </a:r>
                      <a:endParaRPr lang="ru-RU" sz="1400" dirty="0">
                        <a:solidFill>
                          <a:srgbClr val="1D4779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1D47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Примечание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1D47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(являются получателями реабилитационных услуг и сопровождения на</a:t>
                      </a:r>
                      <a:r>
                        <a:rPr lang="ru-RU" sz="1400" baseline="0" dirty="0" smtClean="0">
                          <a:solidFill>
                            <a:srgbClr val="1D47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31.07.2017 г. </a:t>
                      </a:r>
                      <a:r>
                        <a:rPr lang="ru-RU" sz="1400" dirty="0" smtClean="0">
                          <a:solidFill>
                            <a:srgbClr val="1D4779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rgbClr val="1D4779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rgbClr val="D9F1FF"/>
                    </a:solidFill>
                  </a:tcPr>
                </a:tc>
              </a:tr>
              <a:tr h="589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Семьи, находящиеся в социально-опасном положении</a:t>
                      </a:r>
                      <a:endParaRPr lang="ru-RU" sz="1400" dirty="0">
                        <a:solidFill>
                          <a:srgbClr val="1D4779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D4779"/>
                          </a:solidFill>
                        </a:rPr>
                        <a:t>172</a:t>
                      </a:r>
                      <a:endParaRPr lang="ru-RU" sz="1400" dirty="0">
                        <a:solidFill>
                          <a:srgbClr val="1D4779"/>
                        </a:solidFill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82</a:t>
                      </a:r>
                      <a:r>
                        <a:rPr lang="ru-RU" sz="140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(СОП) + 90 (признанные нуждающимися по обстоятельствам приводящим в СОП )</a:t>
                      </a:r>
                      <a:endParaRPr lang="ru-RU" sz="1400" dirty="0">
                        <a:solidFill>
                          <a:srgbClr val="1D4779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</a:tr>
              <a:tr h="2739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Дети из замещающих</a:t>
                      </a:r>
                      <a:r>
                        <a:rPr lang="ru-RU" sz="1400" baseline="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семьи</a:t>
                      </a:r>
                      <a:endParaRPr lang="ru-RU" sz="1400" dirty="0">
                        <a:solidFill>
                          <a:srgbClr val="1D4779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D4779"/>
                          </a:solidFill>
                        </a:rPr>
                        <a:t>178</a:t>
                      </a:r>
                      <a:endParaRPr lang="ru-RU" sz="1400" dirty="0">
                        <a:solidFill>
                          <a:srgbClr val="1D4779"/>
                        </a:solidFill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178</a:t>
                      </a:r>
                      <a:endParaRPr lang="ru-RU" sz="1400" dirty="0">
                        <a:solidFill>
                          <a:srgbClr val="1D4779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</a:tr>
              <a:tr h="3291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Дети-инвалиды</a:t>
                      </a:r>
                      <a:endParaRPr lang="ru-RU" sz="1400" dirty="0">
                        <a:solidFill>
                          <a:srgbClr val="1D4779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smtClean="0">
                          <a:solidFill>
                            <a:srgbClr val="1D4779"/>
                          </a:solidFill>
                        </a:rPr>
                        <a:t>90</a:t>
                      </a:r>
                      <a:endParaRPr lang="ru-RU" sz="1400" dirty="0">
                        <a:solidFill>
                          <a:srgbClr val="1D4779"/>
                        </a:solidFill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35 (</a:t>
                      </a:r>
                      <a:r>
                        <a:rPr lang="ru-RU" sz="1400" dirty="0" err="1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реабил</a:t>
                      </a:r>
                      <a:r>
                        <a:rPr lang="ru-RU" sz="140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.), 54 (</a:t>
                      </a:r>
                      <a:r>
                        <a:rPr lang="ru-RU" sz="1400" dirty="0" err="1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сопровож</a:t>
                      </a:r>
                      <a:r>
                        <a:rPr lang="ru-RU" sz="140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rgbClr val="1D4779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</a:tr>
              <a:tr h="3291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Семьи с детьми с ОВЗ до 3 лет</a:t>
                      </a:r>
                      <a:endParaRPr lang="ru-RU" sz="1400" dirty="0">
                        <a:solidFill>
                          <a:srgbClr val="1D4779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D4779"/>
                          </a:solidFill>
                        </a:rPr>
                        <a:t>10</a:t>
                      </a:r>
                      <a:endParaRPr lang="ru-RU" sz="1400" dirty="0">
                        <a:solidFill>
                          <a:srgbClr val="1D4779"/>
                        </a:solidFill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rgbClr val="1D4779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</a:tr>
              <a:tr h="28803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Многодетные семьи</a:t>
                      </a:r>
                      <a:endParaRPr lang="ru-RU" sz="1400" dirty="0">
                        <a:solidFill>
                          <a:srgbClr val="1D4779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D4779"/>
                          </a:solidFill>
                        </a:rPr>
                        <a:t>273</a:t>
                      </a:r>
                      <a:endParaRPr lang="ru-RU" sz="1400" dirty="0">
                        <a:solidFill>
                          <a:srgbClr val="1D4779"/>
                        </a:solidFill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D4779"/>
                          </a:solidFill>
                        </a:rPr>
                        <a:t>79</a:t>
                      </a:r>
                      <a:endParaRPr lang="ru-RU" sz="1400" dirty="0">
                        <a:solidFill>
                          <a:srgbClr val="1D4779"/>
                        </a:solidFill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</a:tr>
              <a:tr h="2788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Малообеспеченные семьи  </a:t>
                      </a:r>
                      <a:endParaRPr lang="ru-RU" sz="1400" dirty="0">
                        <a:solidFill>
                          <a:srgbClr val="1D4779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D4779"/>
                          </a:solidFill>
                        </a:rPr>
                        <a:t>245</a:t>
                      </a:r>
                      <a:endParaRPr lang="ru-RU" sz="1400" dirty="0">
                        <a:solidFill>
                          <a:srgbClr val="1D4779"/>
                        </a:solidFill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D4779"/>
                          </a:solidFill>
                        </a:rPr>
                        <a:t> 32</a:t>
                      </a:r>
                      <a:r>
                        <a:rPr lang="en-US" sz="1400" dirty="0" smtClean="0">
                          <a:solidFill>
                            <a:srgbClr val="1D4779"/>
                          </a:solidFill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rgbClr val="1D4779"/>
                          </a:solidFill>
                        </a:rPr>
                        <a:t>(соц.контракт)</a:t>
                      </a:r>
                      <a:endParaRPr lang="ru-RU" sz="1400" dirty="0">
                        <a:solidFill>
                          <a:srgbClr val="1D4779"/>
                        </a:solidFill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</a:tr>
              <a:tr h="2788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Семьи, имеющие намерение отказаться от ребенка</a:t>
                      </a:r>
                      <a:endParaRPr lang="ru-RU" sz="1400" dirty="0">
                        <a:solidFill>
                          <a:srgbClr val="1D4779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D4779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rgbClr val="1D4779"/>
                        </a:solidFill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D4779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rgbClr val="1D4779"/>
                        </a:solidFill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</a:tr>
              <a:tr h="2788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Беременные женщины, имеющие намерение отказаться от ребенка</a:t>
                      </a:r>
                      <a:endParaRPr lang="ru-RU" sz="1400" dirty="0">
                        <a:solidFill>
                          <a:srgbClr val="1D4779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D4779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rgbClr val="1D4779"/>
                        </a:solidFill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D4779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rgbClr val="1D4779"/>
                        </a:solidFill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</a:tr>
              <a:tr h="2788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D4779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Семьи, в которых несовершеннолетний находится в конфликте с законом</a:t>
                      </a:r>
                      <a:endParaRPr lang="ru-RU" sz="1400" dirty="0">
                        <a:solidFill>
                          <a:srgbClr val="1D4779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D4779"/>
                          </a:solidFill>
                        </a:rPr>
                        <a:t>4</a:t>
                      </a:r>
                      <a:endParaRPr lang="ru-RU" sz="1400" dirty="0">
                        <a:solidFill>
                          <a:srgbClr val="1D4779"/>
                        </a:solidFill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1D4779"/>
                          </a:solidFill>
                        </a:rPr>
                        <a:t>4</a:t>
                      </a:r>
                      <a:endParaRPr lang="ru-RU" sz="1400" dirty="0">
                        <a:solidFill>
                          <a:srgbClr val="1D4779"/>
                        </a:solidFill>
                      </a:endParaRPr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444" y="81219"/>
            <a:ext cx="1324379" cy="107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46988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25054"/>
            <a:ext cx="87876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Показатели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результативности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программы  </a:t>
            </a:r>
            <a:r>
              <a:rPr lang="ru-RU" sz="2800" b="1" dirty="0">
                <a:solidFill>
                  <a:srgbClr val="FF0000"/>
                </a:solidFill>
              </a:rPr>
              <a:t>в </a:t>
            </a:r>
            <a:r>
              <a:rPr lang="ru-RU" sz="2800" b="1" dirty="0" smtClean="0">
                <a:solidFill>
                  <a:srgbClr val="FF0000"/>
                </a:solidFill>
              </a:rPr>
              <a:t>2017 году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1881755"/>
              </p:ext>
            </p:extLst>
          </p:nvPr>
        </p:nvGraphicFramePr>
        <p:xfrm>
          <a:off x="656894" y="2060848"/>
          <a:ext cx="7600911" cy="2692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0730"/>
                <a:gridCol w="5300634"/>
                <a:gridCol w="1769547"/>
              </a:tblGrid>
              <a:tr h="7782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1D477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1D477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800" b="1" dirty="0" smtClean="0">
                        <a:solidFill>
                          <a:srgbClr val="1D4779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2017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rgbClr val="D9F1FF"/>
                    </a:solidFill>
                  </a:tcPr>
                </a:tc>
              </a:tr>
              <a:tr h="27392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Увеличение</a:t>
                      </a:r>
                      <a:r>
                        <a:rPr lang="ru-RU" sz="1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численности  семей с детьми,  преодолевших трудную жизненную ситуацию</a:t>
                      </a:r>
                    </a:p>
                    <a:p>
                      <a:pPr algn="l"/>
                      <a:r>
                        <a:rPr lang="ru-RU" sz="1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(% от количества находящихся на социальном сопровождении)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на 10%</a:t>
                      </a:r>
                      <a:endParaRPr lang="ru-RU" sz="1800" dirty="0"/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</a:tr>
              <a:tr h="27392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2.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Снижение количества случаев изъятия детей</a:t>
                      </a:r>
                      <a:r>
                        <a:rPr lang="ru-RU" sz="1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из семьи в связи с трудной жизненной ситуацией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на 10 %</a:t>
                      </a:r>
                      <a:endParaRPr lang="ru-RU" sz="1800" dirty="0"/>
                    </a:p>
                  </a:txBody>
                  <a:tcPr anchor="ctr" anchorCtr="1">
                    <a:solidFill>
                      <a:srgbClr val="D9F1FF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600" y="111483"/>
            <a:ext cx="1612411" cy="1309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456002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2623</TotalTime>
  <Words>660</Words>
  <Application>Microsoft Office PowerPoint</Application>
  <PresentationFormat>Экран (4:3)</PresentationFormat>
  <Paragraphs>110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Предложения  для реализации  Модельной программы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AGuseva</cp:lastModifiedBy>
  <cp:revision>241</cp:revision>
  <cp:lastPrinted>2017-06-23T08:25:20Z</cp:lastPrinted>
  <dcterms:created xsi:type="dcterms:W3CDTF">2017-05-29T11:46:36Z</dcterms:created>
  <dcterms:modified xsi:type="dcterms:W3CDTF">2017-08-31T08:44:24Z</dcterms:modified>
</cp:coreProperties>
</file>